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8" r:id="rId2"/>
    <p:sldId id="355" r:id="rId3"/>
    <p:sldId id="291" r:id="rId4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43E"/>
    <a:srgbClr val="0000FF"/>
    <a:srgbClr val="0322A7"/>
    <a:srgbClr val="0153A9"/>
    <a:srgbClr val="FE854E"/>
    <a:srgbClr val="BFE6F5"/>
    <a:srgbClr val="FF6340"/>
    <a:srgbClr val="18296B"/>
    <a:srgbClr val="FFFF99"/>
    <a:srgbClr val="FF98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66" autoAdjust="0"/>
    <p:restoredTop sz="94816" autoAdjust="0"/>
  </p:normalViewPr>
  <p:slideViewPr>
    <p:cSldViewPr>
      <p:cViewPr varScale="1">
        <p:scale>
          <a:sx n="110" d="100"/>
          <a:sy n="110" d="100"/>
        </p:scale>
        <p:origin x="192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247" cy="498328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49826" y="0"/>
            <a:ext cx="2946246" cy="498328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E2F5A077-C4CA-445F-826B-8E0300184BDE}" type="datetimeFigureOut">
              <a:rPr lang="ko-KR" altLang="en-US" smtClean="0"/>
              <a:t>2021-05-24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288" y="4777245"/>
            <a:ext cx="5439101" cy="3908363"/>
          </a:xfrm>
          <a:prstGeom prst="rect">
            <a:avLst/>
          </a:prstGeom>
        </p:spPr>
        <p:txBody>
          <a:bodyPr vert="horz" lIns="92108" tIns="46054" rIns="92108" bIns="46054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310"/>
            <a:ext cx="2946247" cy="498328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49826" y="9428310"/>
            <a:ext cx="2946246" cy="498328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13822B89-9ED5-4A59-AECC-8F8E167D48E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158429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 userDrawn="1"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rgbClr val="BFE6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자유형 7"/>
          <p:cNvSpPr/>
          <p:nvPr userDrawn="1"/>
        </p:nvSpPr>
        <p:spPr>
          <a:xfrm>
            <a:off x="7456494" y="0"/>
            <a:ext cx="1690597" cy="836712"/>
          </a:xfrm>
          <a:custGeom>
            <a:avLst/>
            <a:gdLst>
              <a:gd name="connsiteX0" fmla="*/ 664178 w 1690597"/>
              <a:gd name="connsiteY0" fmla="*/ 0 h 836712"/>
              <a:gd name="connsiteX1" fmla="*/ 1690597 w 1690597"/>
              <a:gd name="connsiteY1" fmla="*/ 0 h 836712"/>
              <a:gd name="connsiteX2" fmla="*/ 1690597 w 1690597"/>
              <a:gd name="connsiteY2" fmla="*/ 836712 h 836712"/>
              <a:gd name="connsiteX3" fmla="*/ 0 w 1690597"/>
              <a:gd name="connsiteY3" fmla="*/ 836712 h 836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90597" h="836712">
                <a:moveTo>
                  <a:pt x="664178" y="0"/>
                </a:moveTo>
                <a:lnTo>
                  <a:pt x="1690597" y="0"/>
                </a:lnTo>
                <a:lnTo>
                  <a:pt x="1690597" y="836712"/>
                </a:lnTo>
                <a:lnTo>
                  <a:pt x="0" y="836712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/>
          <p:cNvSpPr/>
          <p:nvPr userDrawn="1"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3" name="그림 1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20829" y="6496221"/>
            <a:ext cx="864096" cy="246885"/>
          </a:xfrm>
          <a:prstGeom prst="rect">
            <a:avLst/>
          </a:prstGeom>
        </p:spPr>
      </p:pic>
      <p:grpSp>
        <p:nvGrpSpPr>
          <p:cNvPr id="16" name="그룹 15"/>
          <p:cNvGrpSpPr/>
          <p:nvPr userDrawn="1"/>
        </p:nvGrpSpPr>
        <p:grpSpPr>
          <a:xfrm>
            <a:off x="488132" y="5373216"/>
            <a:ext cx="8188324" cy="792088"/>
            <a:chOff x="422691" y="5301208"/>
            <a:chExt cx="8188324" cy="792088"/>
          </a:xfrm>
        </p:grpSpPr>
        <p:sp>
          <p:nvSpPr>
            <p:cNvPr id="17" name="직사각형 16"/>
            <p:cNvSpPr/>
            <p:nvPr/>
          </p:nvSpPr>
          <p:spPr>
            <a:xfrm>
              <a:off x="604522" y="5301208"/>
              <a:ext cx="8006493" cy="792088"/>
            </a:xfrm>
            <a:prstGeom prst="rect">
              <a:avLst/>
            </a:prstGeom>
            <a:noFill/>
            <a:ln>
              <a:solidFill>
                <a:srgbClr val="FE854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19" name="그룹 18"/>
            <p:cNvGrpSpPr/>
            <p:nvPr/>
          </p:nvGrpSpPr>
          <p:grpSpPr>
            <a:xfrm>
              <a:off x="422691" y="5513204"/>
              <a:ext cx="363663" cy="363663"/>
              <a:chOff x="1157417" y="5476588"/>
              <a:chExt cx="363663" cy="363663"/>
            </a:xfrm>
          </p:grpSpPr>
          <p:sp>
            <p:nvSpPr>
              <p:cNvPr id="20" name="타원 19"/>
              <p:cNvSpPr/>
              <p:nvPr/>
            </p:nvSpPr>
            <p:spPr>
              <a:xfrm>
                <a:off x="1157417" y="5476588"/>
                <a:ext cx="363663" cy="363663"/>
              </a:xfrm>
              <a:prstGeom prst="ellipse">
                <a:avLst/>
              </a:prstGeom>
              <a:solidFill>
                <a:srgbClr val="FE854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pic>
            <p:nvPicPr>
              <p:cNvPr id="21" name="그림 20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259632" y="5562158"/>
                <a:ext cx="189261" cy="213180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772631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9525-07A0-42A3-8BF1-024B8300A480}" type="datetimeFigureOut">
              <a:rPr lang="ko-KR" altLang="en-US" smtClean="0"/>
              <a:t>2021-05-24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0701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9525-07A0-42A3-8BF1-024B8300A480}" type="datetimeFigureOut">
              <a:rPr lang="ko-KR" altLang="en-US" smtClean="0"/>
              <a:t>2021-05-24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1139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9525-07A0-42A3-8BF1-024B8300A480}" type="datetimeFigureOut">
              <a:rPr lang="ko-KR" altLang="en-US" smtClean="0"/>
              <a:t>2021-05-24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74905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9525-07A0-42A3-8BF1-024B8300A480}" type="datetimeFigureOut">
              <a:rPr lang="ko-KR" altLang="en-US" smtClean="0"/>
              <a:t>2021-05-24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5987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9525-07A0-42A3-8BF1-024B8300A480}" type="datetimeFigureOut">
              <a:rPr lang="ko-KR" altLang="en-US" smtClean="0"/>
              <a:t>2021-05-24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8843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9525-07A0-42A3-8BF1-024B8300A480}" type="datetimeFigureOut">
              <a:rPr lang="ko-KR" altLang="en-US" smtClean="0"/>
              <a:t>2021-05-24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06554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9525-07A0-42A3-8BF1-024B8300A480}" type="datetimeFigureOut">
              <a:rPr lang="ko-KR" altLang="en-US" smtClean="0"/>
              <a:t>2021-05-24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3763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  <p:grpSp>
        <p:nvGrpSpPr>
          <p:cNvPr id="5" name="그룹 4"/>
          <p:cNvGrpSpPr/>
          <p:nvPr userDrawn="1"/>
        </p:nvGrpSpPr>
        <p:grpSpPr>
          <a:xfrm>
            <a:off x="1547664" y="1484784"/>
            <a:ext cx="5868144" cy="1800200"/>
            <a:chOff x="1475656" y="2132856"/>
            <a:chExt cx="5868144" cy="1800200"/>
          </a:xfrm>
        </p:grpSpPr>
        <p:sp>
          <p:nvSpPr>
            <p:cNvPr id="6" name="직사각형 5"/>
            <p:cNvSpPr/>
            <p:nvPr/>
          </p:nvSpPr>
          <p:spPr>
            <a:xfrm>
              <a:off x="1691680" y="2348880"/>
              <a:ext cx="5652120" cy="1584176"/>
            </a:xfrm>
            <a:prstGeom prst="rect">
              <a:avLst/>
            </a:prstGeom>
            <a:solidFill>
              <a:srgbClr val="0153A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7" name="직사각형 6"/>
            <p:cNvSpPr/>
            <p:nvPr/>
          </p:nvSpPr>
          <p:spPr>
            <a:xfrm>
              <a:off x="1475656" y="2132856"/>
              <a:ext cx="1080120" cy="1080120"/>
            </a:xfrm>
            <a:prstGeom prst="rect">
              <a:avLst/>
            </a:prstGeom>
            <a:solidFill>
              <a:srgbClr val="18296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0" name="제목 1"/>
          <p:cNvSpPr txBox="1">
            <a:spLocks/>
          </p:cNvSpPr>
          <p:nvPr userDrawn="1"/>
        </p:nvSpPr>
        <p:spPr>
          <a:xfrm>
            <a:off x="5233646" y="3284983"/>
            <a:ext cx="2016224" cy="10673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sz="3200" dirty="0">
                <a:solidFill>
                  <a:schemeClr val="bg1"/>
                </a:solidFill>
                <a:latin typeface="G마켓 산스 Bold" panose="02000000000000000000" pitchFamily="50" charset="-127"/>
                <a:ea typeface="G마켓 산스 Bold" panose="02000000000000000000" pitchFamily="50" charset="-127"/>
              </a:rPr>
              <a:t>회원가입</a:t>
            </a:r>
          </a:p>
        </p:txBody>
      </p:sp>
    </p:spTree>
    <p:extLst>
      <p:ext uri="{BB962C8B-B14F-4D97-AF65-F5344CB8AC3E}">
        <p14:creationId xmlns:p14="http://schemas.microsoft.com/office/powerpoint/2010/main" val="2175415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9525-07A0-42A3-8BF1-024B8300A480}" type="datetimeFigureOut">
              <a:rPr lang="ko-KR" altLang="en-US" smtClean="0"/>
              <a:t>2021-05-24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52582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79525-07A0-42A3-8BF1-024B8300A480}" type="datetimeFigureOut">
              <a:rPr lang="ko-KR" altLang="en-US" smtClean="0"/>
              <a:t>2021-05-24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824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79525-07A0-42A3-8BF1-024B8300A480}" type="datetimeFigureOut">
              <a:rPr lang="ko-KR" altLang="en-US" smtClean="0"/>
              <a:t>2021-05-24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1E4F0C-72E4-4F90-B6E8-A12F837E87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24477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2563" y="-2"/>
            <a:ext cx="9144000" cy="6290345"/>
          </a:xfrm>
          <a:prstGeom prst="rect">
            <a:avLst/>
          </a:prstGeom>
          <a:solidFill>
            <a:srgbClr val="0153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직사각형 16"/>
          <p:cNvSpPr/>
          <p:nvPr/>
        </p:nvSpPr>
        <p:spPr>
          <a:xfrm>
            <a:off x="0" y="1987731"/>
            <a:ext cx="9144000" cy="524443"/>
          </a:xfrm>
          <a:prstGeom prst="rect">
            <a:avLst/>
          </a:prstGeom>
          <a:solidFill>
            <a:srgbClr val="1829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제목 1"/>
          <p:cNvSpPr txBox="1">
            <a:spLocks/>
          </p:cNvSpPr>
          <p:nvPr/>
        </p:nvSpPr>
        <p:spPr>
          <a:xfrm>
            <a:off x="839098" y="1984727"/>
            <a:ext cx="7117278" cy="52744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sz="2000" dirty="0">
                <a:solidFill>
                  <a:schemeClr val="bg1"/>
                </a:solidFill>
                <a:latin typeface="G마켓 산스 Medium" panose="02000000000000000000" pitchFamily="50" charset="-127"/>
                <a:ea typeface="G마켓 산스 Medium" panose="02000000000000000000" pitchFamily="50" charset="-127"/>
              </a:rPr>
              <a:t>코로나</a:t>
            </a:r>
            <a:r>
              <a:rPr lang="en-US" altLang="ko-KR" sz="2000" dirty="0">
                <a:solidFill>
                  <a:schemeClr val="bg1"/>
                </a:solidFill>
                <a:latin typeface="G마켓 산스 Medium" panose="02000000000000000000" pitchFamily="50" charset="-127"/>
                <a:ea typeface="G마켓 산스 Medium" panose="02000000000000000000" pitchFamily="50" charset="-127"/>
              </a:rPr>
              <a:t>19 </a:t>
            </a:r>
            <a:r>
              <a:rPr lang="ko-KR" altLang="en-US" sz="2000" dirty="0" smtClean="0">
                <a:solidFill>
                  <a:schemeClr val="bg1"/>
                </a:solidFill>
                <a:latin typeface="G마켓 산스 Medium" panose="02000000000000000000" pitchFamily="50" charset="-127"/>
                <a:ea typeface="G마켓 산스 Medium" panose="02000000000000000000" pitchFamily="50" charset="-127"/>
              </a:rPr>
              <a:t>접종 </a:t>
            </a:r>
            <a:r>
              <a:rPr lang="ko-KR" altLang="en-US" sz="2000" dirty="0">
                <a:solidFill>
                  <a:schemeClr val="bg1"/>
                </a:solidFill>
                <a:latin typeface="G마켓 산스 Medium" panose="02000000000000000000" pitchFamily="50" charset="-127"/>
                <a:ea typeface="G마켓 산스 Medium" panose="02000000000000000000" pitchFamily="50" charset="-127"/>
              </a:rPr>
              <a:t>시스템 매뉴얼</a:t>
            </a:r>
            <a:endParaRPr lang="en-US" altLang="ko-KR" sz="2000" dirty="0">
              <a:solidFill>
                <a:schemeClr val="bg1"/>
              </a:solidFill>
              <a:latin typeface="G마켓 산스 Medium" panose="02000000000000000000" pitchFamily="50" charset="-127"/>
              <a:ea typeface="G마켓 산스 Medium" panose="02000000000000000000" pitchFamily="50" charset="-127"/>
            </a:endParaRPr>
          </a:p>
        </p:txBody>
      </p:sp>
      <p:sp>
        <p:nvSpPr>
          <p:cNvPr id="12" name="제목 1"/>
          <p:cNvSpPr txBox="1">
            <a:spLocks/>
          </p:cNvSpPr>
          <p:nvPr/>
        </p:nvSpPr>
        <p:spPr>
          <a:xfrm>
            <a:off x="839098" y="656184"/>
            <a:ext cx="5533102" cy="10673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sz="3200" dirty="0">
                <a:solidFill>
                  <a:schemeClr val="bg1"/>
                </a:solidFill>
                <a:latin typeface="G마켓 산스 Bold" panose="02000000000000000000" pitchFamily="50" charset="-127"/>
                <a:ea typeface="G마켓 산스 Bold" panose="02000000000000000000" pitchFamily="50" charset="-127"/>
              </a:rPr>
              <a:t>코로나 </a:t>
            </a:r>
            <a:r>
              <a:rPr lang="en-US" altLang="ko-KR" sz="3200" dirty="0">
                <a:solidFill>
                  <a:schemeClr val="bg1"/>
                </a:solidFill>
                <a:latin typeface="G마켓 산스 Bold" panose="02000000000000000000" pitchFamily="50" charset="-127"/>
                <a:ea typeface="G마켓 산스 Bold" panose="02000000000000000000" pitchFamily="50" charset="-127"/>
              </a:rPr>
              <a:t>19</a:t>
            </a:r>
            <a:endParaRPr lang="ko-KR" altLang="en-US" sz="3200" dirty="0">
              <a:solidFill>
                <a:schemeClr val="bg1"/>
              </a:solidFill>
              <a:latin typeface="G마켓 산스 Bold" panose="02000000000000000000" pitchFamily="50" charset="-127"/>
              <a:ea typeface="G마켓 산스 Bold" panose="02000000000000000000" pitchFamily="50" charset="-127"/>
            </a:endParaRPr>
          </a:p>
        </p:txBody>
      </p:sp>
      <p:grpSp>
        <p:nvGrpSpPr>
          <p:cNvPr id="18" name="그룹 17"/>
          <p:cNvGrpSpPr/>
          <p:nvPr/>
        </p:nvGrpSpPr>
        <p:grpSpPr>
          <a:xfrm>
            <a:off x="0" y="6251822"/>
            <a:ext cx="9144000" cy="620598"/>
            <a:chOff x="0" y="6251822"/>
            <a:chExt cx="9144000" cy="620598"/>
          </a:xfrm>
        </p:grpSpPr>
        <p:sp>
          <p:nvSpPr>
            <p:cNvPr id="19" name="직사각형 18"/>
            <p:cNvSpPr/>
            <p:nvPr/>
          </p:nvSpPr>
          <p:spPr>
            <a:xfrm>
              <a:off x="0" y="6251822"/>
              <a:ext cx="9144000" cy="62059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20" name="그림 1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23528" y="6423385"/>
              <a:ext cx="1105972" cy="315992"/>
            </a:xfrm>
            <a:prstGeom prst="rect">
              <a:avLst/>
            </a:prstGeom>
          </p:spPr>
        </p:pic>
        <p:sp>
          <p:nvSpPr>
            <p:cNvPr id="21" name="제목 1"/>
            <p:cNvSpPr txBox="1">
              <a:spLocks/>
            </p:cNvSpPr>
            <p:nvPr/>
          </p:nvSpPr>
          <p:spPr>
            <a:xfrm>
              <a:off x="1669386" y="6308662"/>
              <a:ext cx="3872526" cy="527447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914400" rtl="0" eaLnBrk="1" latinLnBrk="1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n-US" altLang="ko-KR" sz="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나눔스퀘어_ac" panose="020B0600000101010101" pitchFamily="50" charset="-127"/>
                  <a:ea typeface="나눔스퀘어_ac" panose="020B0600000101010101" pitchFamily="50" charset="-127"/>
                </a:rPr>
                <a:t>COPYRIGHT ⓒ 2021 </a:t>
              </a:r>
              <a:r>
                <a:rPr lang="ko-KR" altLang="en-US" sz="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나눔스퀘어_ac" panose="020B0600000101010101" pitchFamily="50" charset="-127"/>
                  <a:ea typeface="나눔스퀘어_ac" panose="020B0600000101010101" pitchFamily="50" charset="-127"/>
                </a:rPr>
                <a:t>질병관리청 </a:t>
              </a:r>
              <a:r>
                <a:rPr lang="en-US" altLang="ko-KR" sz="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나눔스퀘어_ac" panose="020B0600000101010101" pitchFamily="50" charset="-127"/>
                  <a:ea typeface="나눔스퀘어_ac" panose="020B0600000101010101" pitchFamily="50" charset="-127"/>
                </a:rPr>
                <a:t>ALL RIGHTS RESERVED.</a:t>
              </a:r>
            </a:p>
            <a:p>
              <a:pPr algn="l"/>
              <a:r>
                <a:rPr lang="ko-KR" altLang="en-US" sz="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나눔스퀘어_ac" panose="020B0600000101010101" pitchFamily="50" charset="-127"/>
                  <a:ea typeface="나눔스퀘어_ac" panose="020B0600000101010101" pitchFamily="50" charset="-127"/>
                </a:rPr>
                <a:t>해당 매뉴얼의 모든 저작권은 </a:t>
              </a:r>
              <a:r>
                <a:rPr lang="en-US" altLang="ko-KR" sz="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나눔스퀘어_ac" panose="020B0600000101010101" pitchFamily="50" charset="-127"/>
                  <a:ea typeface="나눔스퀘어_ac" panose="020B0600000101010101" pitchFamily="50" charset="-127"/>
                </a:rPr>
                <a:t>2021 </a:t>
              </a:r>
              <a:r>
                <a:rPr lang="ko-KR" altLang="en-US" sz="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나눔스퀘어_ac" panose="020B0600000101010101" pitchFamily="50" charset="-127"/>
                  <a:ea typeface="나눔스퀘어_ac" panose="020B0600000101010101" pitchFamily="50" charset="-127"/>
                </a:rPr>
                <a:t>질병관리청에 있으므로 무단 배포 및 복제를 금합니다</a:t>
              </a:r>
              <a:r>
                <a:rPr lang="en-US" altLang="ko-KR" sz="8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나눔스퀘어_ac" panose="020B0600000101010101" pitchFamily="50" charset="-127"/>
                  <a:ea typeface="나눔스퀘어_ac" panose="020B0600000101010101" pitchFamily="50" charset="-127"/>
                </a:rPr>
                <a:t>.</a:t>
              </a:r>
              <a:endParaRPr lang="ko-KR" altLang="en-US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나눔스퀘어_ac" panose="020B0600000101010101" pitchFamily="50" charset="-127"/>
                <a:ea typeface="나눔스퀘어_ac" panose="020B0600000101010101" pitchFamily="50" charset="-127"/>
              </a:endParaRPr>
            </a:p>
          </p:txBody>
        </p:sp>
        <p:pic>
          <p:nvPicPr>
            <p:cNvPr id="22" name="그림 2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17610" y="6423385"/>
              <a:ext cx="1302862" cy="315992"/>
            </a:xfrm>
            <a:prstGeom prst="rect">
              <a:avLst/>
            </a:prstGeom>
          </p:spPr>
        </p:pic>
      </p:grpSp>
      <p:sp>
        <p:nvSpPr>
          <p:cNvPr id="16" name="제목 1"/>
          <p:cNvSpPr txBox="1">
            <a:spLocks/>
          </p:cNvSpPr>
          <p:nvPr/>
        </p:nvSpPr>
        <p:spPr>
          <a:xfrm>
            <a:off x="835650" y="1372352"/>
            <a:ext cx="8305787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sz="2800" dirty="0">
                <a:solidFill>
                  <a:srgbClr val="BFE6F5"/>
                </a:solidFill>
                <a:latin typeface="G마켓 산스 Bold" panose="02000000000000000000" pitchFamily="50" charset="-127"/>
                <a:ea typeface="G마켓 산스 Bold" panose="02000000000000000000" pitchFamily="50" charset="-127"/>
              </a:rPr>
              <a:t>접종센터 의료기관 잔여백신 등록방법 매뉴얼</a:t>
            </a:r>
            <a:endParaRPr lang="ko-KR" altLang="en-US" sz="2800" dirty="0">
              <a:solidFill>
                <a:schemeClr val="bg1"/>
              </a:solidFill>
              <a:latin typeface="G마켓 산스 Bold" panose="02000000000000000000" pitchFamily="50" charset="-127"/>
              <a:ea typeface="G마켓 산스 Bold" panose="02000000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05255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="" xmlns:a16="http://schemas.microsoft.com/office/drawing/2014/main" id="{032D7846-BE42-42EA-855F-6874D7D1BD6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2038" b="5512"/>
          <a:stretch/>
        </p:blipFill>
        <p:spPr>
          <a:xfrm>
            <a:off x="1435457" y="978308"/>
            <a:ext cx="6273086" cy="4276616"/>
          </a:xfrm>
          <a:prstGeom prst="rect">
            <a:avLst/>
          </a:prstGeom>
        </p:spPr>
      </p:pic>
      <p:sp>
        <p:nvSpPr>
          <p:cNvPr id="5" name="标题 11"/>
          <p:cNvSpPr txBox="1">
            <a:spLocks/>
          </p:cNvSpPr>
          <p:nvPr/>
        </p:nvSpPr>
        <p:spPr>
          <a:xfrm>
            <a:off x="861510" y="5397060"/>
            <a:ext cx="7264217" cy="841341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ko-KR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1) </a:t>
            </a:r>
            <a:r>
              <a:rPr lang="ko-KR" altLang="en-US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사전예약관리</a:t>
            </a:r>
            <a:r>
              <a:rPr lang="en-US" altLang="ko-KR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(</a:t>
            </a:r>
            <a:r>
              <a:rPr lang="ko-KR" altLang="en-US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의료기관</a:t>
            </a:r>
            <a:r>
              <a:rPr lang="en-US" altLang="ko-KR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) </a:t>
            </a:r>
            <a:r>
              <a:rPr lang="ko-KR" altLang="en-US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화면에서 </a:t>
            </a:r>
            <a:r>
              <a:rPr lang="en-US" altLang="ko-KR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“</a:t>
            </a:r>
            <a:r>
              <a:rPr lang="ko-KR" altLang="en-US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잔여백신등록</a:t>
            </a:r>
            <a:r>
              <a:rPr lang="en-US" altLang="ko-KR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”</a:t>
            </a:r>
            <a:r>
              <a:rPr lang="ko-KR" altLang="en-US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을 누릅니다</a:t>
            </a:r>
            <a:r>
              <a:rPr lang="en-US" altLang="ko-KR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.</a:t>
            </a:r>
          </a:p>
          <a:p>
            <a:pPr algn="l"/>
            <a:r>
              <a:rPr lang="en-US" altLang="ko-KR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2) </a:t>
            </a:r>
            <a:r>
              <a:rPr lang="ko-KR" altLang="en-US" sz="1100" dirty="0" err="1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잔여백신량으로</a:t>
            </a:r>
            <a:r>
              <a:rPr lang="ko-KR" altLang="en-US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</a:t>
            </a:r>
            <a:r>
              <a:rPr lang="ko-KR" altLang="en-US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접종 가능 </a:t>
            </a:r>
            <a:r>
              <a:rPr lang="ko-KR" altLang="en-US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인원수를 </a:t>
            </a:r>
            <a:r>
              <a:rPr lang="en-US" altLang="ko-KR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(</a:t>
            </a:r>
            <a:r>
              <a:rPr lang="ko-KR" altLang="en-US" sz="1100" dirty="0" err="1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도즈</a:t>
            </a:r>
            <a:r>
              <a:rPr lang="ko-KR" altLang="en-US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단위</a:t>
            </a:r>
            <a:r>
              <a:rPr lang="en-US" altLang="ko-KR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)</a:t>
            </a:r>
            <a:r>
              <a:rPr lang="ko-KR" altLang="en-US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</a:t>
            </a:r>
            <a:r>
              <a:rPr lang="ko-KR" altLang="en-US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작성합니다</a:t>
            </a:r>
            <a:r>
              <a:rPr lang="en-US" altLang="ko-KR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.</a:t>
            </a:r>
          </a:p>
          <a:p>
            <a:pPr algn="l"/>
            <a:r>
              <a:rPr lang="en-US" altLang="ko-KR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</a:t>
            </a:r>
            <a:r>
              <a:rPr lang="en-US" altLang="ko-KR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  </a:t>
            </a:r>
            <a:r>
              <a:rPr lang="en-US" altLang="ko-KR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</a:t>
            </a:r>
            <a:r>
              <a:rPr lang="en-US" altLang="ko-KR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ex) </a:t>
            </a:r>
            <a:r>
              <a:rPr lang="ko-KR" altLang="en-US" sz="1100" dirty="0" err="1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아스트라제네카</a:t>
            </a:r>
            <a:r>
              <a:rPr lang="ko-KR" altLang="en-US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</a:t>
            </a:r>
            <a:r>
              <a:rPr lang="en-US" altLang="ko-KR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1</a:t>
            </a:r>
            <a:r>
              <a:rPr lang="ko-KR" altLang="en-US" sz="1100" dirty="0" err="1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바이알로</a:t>
            </a:r>
            <a:r>
              <a:rPr lang="ko-KR" altLang="en-US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</a:t>
            </a:r>
            <a:r>
              <a:rPr lang="en-US" altLang="ko-KR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7</a:t>
            </a:r>
            <a:r>
              <a:rPr lang="ko-KR" altLang="en-US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명을 접종하고 </a:t>
            </a:r>
            <a:r>
              <a:rPr lang="en-US" altLang="ko-KR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3</a:t>
            </a:r>
            <a:r>
              <a:rPr lang="ko-KR" altLang="en-US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명분이 </a:t>
            </a:r>
            <a:r>
              <a:rPr lang="ko-KR" altLang="en-US" sz="1100" dirty="0" err="1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남았을경우</a:t>
            </a:r>
            <a:r>
              <a:rPr lang="ko-KR" altLang="en-US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숫자 </a:t>
            </a:r>
            <a:r>
              <a:rPr lang="en-US" altLang="ko-KR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“3” </a:t>
            </a:r>
            <a:r>
              <a:rPr lang="ko-KR" altLang="en-US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으로 입력</a:t>
            </a:r>
            <a:endParaRPr lang="en-US" altLang="ko-KR" sz="1100" dirty="0"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  <a:p>
            <a:pPr algn="l"/>
            <a:r>
              <a:rPr lang="en-US" altLang="ko-KR" sz="1100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3)  “</a:t>
            </a:r>
            <a:r>
              <a:rPr lang="ko-KR" altLang="en-US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보내기</a:t>
            </a:r>
            <a:r>
              <a:rPr lang="en-US" altLang="ko-KR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”</a:t>
            </a:r>
            <a:r>
              <a:rPr lang="ko-KR" altLang="en-US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를 누릅니다</a:t>
            </a:r>
            <a:r>
              <a:rPr lang="en-US" altLang="ko-KR" sz="1100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.</a:t>
            </a:r>
          </a:p>
        </p:txBody>
      </p:sp>
      <p:sp>
        <p:nvSpPr>
          <p:cNvPr id="7" name="모서리가 둥근 직사각형 6"/>
          <p:cNvSpPr/>
          <p:nvPr/>
        </p:nvSpPr>
        <p:spPr>
          <a:xfrm>
            <a:off x="4054128" y="3087610"/>
            <a:ext cx="252000" cy="116912"/>
          </a:xfrm>
          <a:prstGeom prst="roundRect">
            <a:avLst>
              <a:gd name="adj" fmla="val 2161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제목 1"/>
          <p:cNvSpPr txBox="1">
            <a:spLocks/>
          </p:cNvSpPr>
          <p:nvPr/>
        </p:nvSpPr>
        <p:spPr>
          <a:xfrm>
            <a:off x="377593" y="260648"/>
            <a:ext cx="333031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sz="1800" dirty="0">
                <a:latin typeface="G마켓 산스 Bold" panose="02000000000000000000" pitchFamily="50" charset="-127"/>
                <a:ea typeface="G마켓 산스 Bold" panose="02000000000000000000" pitchFamily="50" charset="-127"/>
              </a:rPr>
              <a:t>의료기관 잔여백신 등록 방법 </a:t>
            </a:r>
            <a:r>
              <a:rPr lang="en-US" altLang="ko-KR" sz="1800" dirty="0">
                <a:latin typeface="G마켓 산스 Bold" panose="02000000000000000000" pitchFamily="50" charset="-127"/>
                <a:ea typeface="G마켓 산스 Bold" panose="02000000000000000000" pitchFamily="50" charset="-127"/>
              </a:rPr>
              <a:t>|   </a:t>
            </a:r>
          </a:p>
        </p:txBody>
      </p:sp>
      <p:sp>
        <p:nvSpPr>
          <p:cNvPr id="13" name="제목 1"/>
          <p:cNvSpPr txBox="1">
            <a:spLocks/>
          </p:cNvSpPr>
          <p:nvPr/>
        </p:nvSpPr>
        <p:spPr>
          <a:xfrm>
            <a:off x="8338964" y="246292"/>
            <a:ext cx="558426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400" dirty="0">
                <a:solidFill>
                  <a:schemeClr val="bg1"/>
                </a:solidFill>
                <a:latin typeface="G마켓 산스 Bold" panose="02000000000000000000" pitchFamily="50" charset="-127"/>
                <a:ea typeface="G마켓 산스 Bold" panose="02000000000000000000" pitchFamily="50" charset="-127"/>
              </a:rPr>
              <a:t>1</a:t>
            </a:r>
          </a:p>
        </p:txBody>
      </p:sp>
      <p:sp>
        <p:nvSpPr>
          <p:cNvPr id="14" name="모서리가 둥근 직사각형 13"/>
          <p:cNvSpPr/>
          <p:nvPr/>
        </p:nvSpPr>
        <p:spPr>
          <a:xfrm>
            <a:off x="3164345" y="1988840"/>
            <a:ext cx="502991" cy="144016"/>
          </a:xfrm>
          <a:prstGeom prst="roundRect">
            <a:avLst>
              <a:gd name="adj" fmla="val 2161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제목 1"/>
          <p:cNvSpPr txBox="1">
            <a:spLocks/>
          </p:cNvSpPr>
          <p:nvPr/>
        </p:nvSpPr>
        <p:spPr>
          <a:xfrm>
            <a:off x="3667336" y="332656"/>
            <a:ext cx="4059204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sz="1000" dirty="0">
                <a:latin typeface="나눔스퀘어 Light" panose="020B0600000101010101" pitchFamily="50" charset="-127"/>
                <a:ea typeface="나눔스퀘어 Light" panose="020B0600000101010101" pitchFamily="50" charset="-127"/>
              </a:rPr>
              <a:t>코로나</a:t>
            </a:r>
            <a:r>
              <a:rPr lang="en-US" altLang="ko-KR" sz="1000" dirty="0">
                <a:latin typeface="나눔스퀘어 Light" panose="020B0600000101010101" pitchFamily="50" charset="-127"/>
                <a:ea typeface="나눔스퀘어 Light" panose="020B0600000101010101" pitchFamily="50" charset="-127"/>
              </a:rPr>
              <a:t>19 </a:t>
            </a:r>
            <a:r>
              <a:rPr lang="ko-KR" altLang="en-US" sz="1000" dirty="0">
                <a:latin typeface="나눔스퀘어 Light" panose="020B0600000101010101" pitchFamily="50" charset="-127"/>
                <a:ea typeface="나눔스퀘어 Light" panose="020B0600000101010101" pitchFamily="50" charset="-127"/>
              </a:rPr>
              <a:t>접종센터 시스템</a:t>
            </a:r>
            <a:r>
              <a:rPr lang="en-US" altLang="ko-KR" sz="1000" dirty="0">
                <a:latin typeface="나눔스퀘어 Light" panose="020B0600000101010101" pitchFamily="50" charset="-127"/>
                <a:ea typeface="나눔스퀘어 Light" panose="020B0600000101010101" pitchFamily="50" charset="-127"/>
              </a:rPr>
              <a:t> </a:t>
            </a:r>
            <a:r>
              <a:rPr lang="ko-KR" altLang="en-US" sz="1000" dirty="0">
                <a:latin typeface="나눔스퀘어 Light" panose="020B0600000101010101" pitchFamily="50" charset="-127"/>
                <a:ea typeface="나눔스퀘어 Light" panose="020B0600000101010101" pitchFamily="50" charset="-127"/>
              </a:rPr>
              <a:t>매뉴얼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C9B3489F-94CC-498F-A35A-1C985F12D8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7728" y="1717982"/>
            <a:ext cx="256223" cy="24622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/>
            <a:r>
              <a:rPr lang="en-US" altLang="ko-KR" sz="1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C9F490A5-D0F6-400B-B6B8-7617456929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8122" y="2859295"/>
            <a:ext cx="256223" cy="24622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/>
            <a:r>
              <a:rPr lang="en-US" altLang="ko-KR" sz="10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7" name="모서리가 둥근 직사각형 6">
            <a:extLst>
              <a:ext uri="{FF2B5EF4-FFF2-40B4-BE49-F238E27FC236}">
                <a16:creationId xmlns="" xmlns:a16="http://schemas.microsoft.com/office/drawing/2014/main" id="{B88DE05D-9635-40AB-9D06-0D38C1ED4DE2}"/>
              </a:ext>
            </a:extLst>
          </p:cNvPr>
          <p:cNvSpPr/>
          <p:nvPr/>
        </p:nvSpPr>
        <p:spPr>
          <a:xfrm>
            <a:off x="3164345" y="2132856"/>
            <a:ext cx="2031567" cy="1145945"/>
          </a:xfrm>
          <a:prstGeom prst="roundRect">
            <a:avLst>
              <a:gd name="adj" fmla="val 2161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26D3B643-A71E-426A-B0E0-D7FD0AE3C3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5777" y="3016272"/>
            <a:ext cx="256223" cy="24622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/>
            <a:r>
              <a:rPr lang="en-US" altLang="ko-KR" sz="1000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9" name="标题 11">
            <a:extLst>
              <a:ext uri="{FF2B5EF4-FFF2-40B4-BE49-F238E27FC236}">
                <a16:creationId xmlns="" xmlns:a16="http://schemas.microsoft.com/office/drawing/2014/main" id="{DFF384F5-F543-4911-97B4-101AECF723A1}"/>
              </a:ext>
            </a:extLst>
          </p:cNvPr>
          <p:cNvSpPr txBox="1">
            <a:spLocks/>
          </p:cNvSpPr>
          <p:nvPr/>
        </p:nvSpPr>
        <p:spPr>
          <a:xfrm>
            <a:off x="2478413" y="3693889"/>
            <a:ext cx="6437050" cy="1145946"/>
          </a:xfrm>
          <a:prstGeom prst="rect">
            <a:avLst/>
          </a:prstGeom>
          <a:solidFill>
            <a:srgbClr val="FFFF00"/>
          </a:solidFill>
        </p:spPr>
        <p:txBody>
          <a:bodyPr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ko-KR" sz="1600" b="1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※ </a:t>
            </a:r>
            <a:r>
              <a:rPr lang="ko-KR" altLang="en-US" sz="1600" b="1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진료마감 </a:t>
            </a:r>
            <a:r>
              <a:rPr lang="en-US" altLang="ko-KR" sz="1600" b="1" dirty="0">
                <a:solidFill>
                  <a:srgbClr val="FF0000"/>
                </a:solidFill>
                <a:latin typeface="나눔스퀘어_ac" panose="020B0600000101010101" pitchFamily="50" charset="-127"/>
                <a:ea typeface="나눔스퀘어_ac" panose="020B0600000101010101" pitchFamily="50" charset="-127"/>
              </a:rPr>
              <a:t>1</a:t>
            </a:r>
            <a:r>
              <a:rPr lang="ko-KR" altLang="en-US" sz="1600" b="1" dirty="0" smtClean="0">
                <a:solidFill>
                  <a:srgbClr val="FF0000"/>
                </a:solidFill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시간 전까지만 </a:t>
            </a:r>
            <a:r>
              <a:rPr lang="ko-KR" altLang="en-US" sz="1600" b="1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입력이 가능하오니 유의해주시기 </a:t>
            </a:r>
            <a:r>
              <a:rPr lang="ko-KR" altLang="en-US" sz="1600" b="1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  </a:t>
            </a:r>
            <a:endParaRPr lang="en-US" altLang="ko-KR" sz="1600" b="1" dirty="0" smtClean="0"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  <a:p>
            <a:pPr algn="l"/>
            <a:r>
              <a:rPr lang="en-US" altLang="ko-KR" sz="1600" b="1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</a:t>
            </a:r>
            <a:r>
              <a:rPr lang="en-US" altLang="ko-KR" sz="1600" b="1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    </a:t>
            </a:r>
            <a:r>
              <a:rPr lang="ko-KR" altLang="en-US" sz="1600" b="1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바랍니다</a:t>
            </a:r>
            <a:r>
              <a:rPr lang="en-US" altLang="ko-KR" sz="1600" b="1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.</a:t>
            </a:r>
          </a:p>
          <a:p>
            <a:pPr algn="l"/>
            <a:r>
              <a:rPr lang="en-US" altLang="ko-KR" sz="1600" b="1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</a:t>
            </a:r>
            <a:r>
              <a:rPr lang="en-US" altLang="ko-KR" sz="1600" b="1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    </a:t>
            </a:r>
            <a:r>
              <a:rPr lang="ko-KR" altLang="en-US" sz="1600" b="1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백신잔량 </a:t>
            </a:r>
            <a:r>
              <a:rPr lang="ko-KR" altLang="en-US" sz="1600" b="1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등록 시 </a:t>
            </a:r>
            <a:r>
              <a:rPr lang="ko-KR" altLang="en-US" sz="1600" b="1" dirty="0" smtClean="0">
                <a:solidFill>
                  <a:srgbClr val="FF0000"/>
                </a:solidFill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실시간으로 당일예약</a:t>
            </a:r>
            <a:r>
              <a:rPr lang="ko-KR" altLang="en-US" sz="1600" b="1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이 이루어지므로 신중하게 </a:t>
            </a:r>
            <a:endParaRPr lang="en-US" altLang="ko-KR" sz="1600" b="1" dirty="0" smtClean="0"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  <a:p>
            <a:pPr algn="l"/>
            <a:r>
              <a:rPr lang="en-US" altLang="ko-KR" sz="1600" b="1" dirty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</a:t>
            </a:r>
            <a:r>
              <a:rPr lang="en-US" altLang="ko-KR" sz="1600" b="1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     </a:t>
            </a:r>
            <a:r>
              <a:rPr lang="ko-KR" altLang="en-US" sz="1600" b="1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등록해 주시고</a:t>
            </a:r>
            <a:r>
              <a:rPr lang="en-US" altLang="ko-KR" sz="1600" b="1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, </a:t>
            </a:r>
            <a:r>
              <a:rPr lang="ko-KR" altLang="en-US" sz="1600" b="1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잔량 </a:t>
            </a:r>
            <a:r>
              <a:rPr lang="ko-KR" altLang="en-US" sz="1600" b="1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등록 후 </a:t>
            </a:r>
            <a:r>
              <a:rPr lang="ko-KR" altLang="en-US" sz="1600" b="1" dirty="0" smtClean="0">
                <a:solidFill>
                  <a:srgbClr val="FF0000"/>
                </a:solidFill>
                <a:latin typeface="나눔스퀘어_ac" panose="020B0600000101010101" pitchFamily="50" charset="-127"/>
                <a:ea typeface="나눔스퀘어_ac" panose="020B0600000101010101" pitchFamily="50" charset="-127"/>
              </a:rPr>
              <a:t>수정은 불가</a:t>
            </a:r>
            <a:r>
              <a:rPr lang="ko-KR" altLang="en-US" sz="1600" b="1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합니다</a:t>
            </a:r>
            <a:r>
              <a:rPr lang="en-US" altLang="ko-KR" sz="1600" b="1" dirty="0" smtClean="0">
                <a:latin typeface="나눔스퀘어_ac" panose="020B0600000101010101" pitchFamily="50" charset="-127"/>
                <a:ea typeface="나눔스퀘어_ac" panose="020B0600000101010101" pitchFamily="50" charset="-127"/>
              </a:rPr>
              <a:t>.</a:t>
            </a:r>
            <a:endParaRPr lang="en-US" altLang="ko-KR" sz="1600" b="1" dirty="0"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93275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0" y="4365104"/>
            <a:ext cx="9144000" cy="524443"/>
          </a:xfrm>
          <a:prstGeom prst="rect">
            <a:avLst/>
          </a:prstGeom>
          <a:solidFill>
            <a:srgbClr val="1829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" name="제목 1"/>
          <p:cNvSpPr>
            <a:spLocks noGrp="1"/>
          </p:cNvSpPr>
          <p:nvPr>
            <p:ph type="title"/>
          </p:nvPr>
        </p:nvSpPr>
        <p:spPr>
          <a:xfrm>
            <a:off x="5796136" y="5229200"/>
            <a:ext cx="3028528" cy="576064"/>
          </a:xfrm>
        </p:spPr>
        <p:txBody>
          <a:bodyPr>
            <a:noAutofit/>
          </a:bodyPr>
          <a:lstStyle/>
          <a:p>
            <a:r>
              <a:rPr lang="ko-KR" altLang="en-US" sz="3600" dirty="0">
                <a:solidFill>
                  <a:srgbClr val="BFE6F5"/>
                </a:solidFill>
                <a:latin typeface="G마켓 산스 Bold" panose="02000000000000000000" pitchFamily="50" charset="-127"/>
                <a:ea typeface="G마켓 산스 Bold" panose="02000000000000000000" pitchFamily="50" charset="-127"/>
              </a:rPr>
              <a:t>감사합니다</a:t>
            </a:r>
            <a:r>
              <a:rPr lang="en-US" altLang="ko-KR" sz="3600" dirty="0">
                <a:solidFill>
                  <a:srgbClr val="BFE6F5"/>
                </a:solidFill>
                <a:latin typeface="G마켓 산스 Bold" panose="02000000000000000000" pitchFamily="50" charset="-127"/>
                <a:ea typeface="G마켓 산스 Bold" panose="02000000000000000000" pitchFamily="50" charset="-127"/>
              </a:rPr>
              <a:t>.</a:t>
            </a:r>
            <a:r>
              <a:rPr lang="en-US" altLang="ko-KR" sz="3600" dirty="0">
                <a:solidFill>
                  <a:schemeClr val="bg1"/>
                </a:solidFill>
                <a:latin typeface="G마켓 산스 Bold" panose="02000000000000000000" pitchFamily="50" charset="-127"/>
                <a:ea typeface="G마켓 산스 Bold" panose="02000000000000000000" pitchFamily="50" charset="-127"/>
              </a:rPr>
              <a:t> </a:t>
            </a:r>
            <a:endParaRPr lang="ko-KR" altLang="en-US" sz="3600" dirty="0">
              <a:solidFill>
                <a:schemeClr val="bg1"/>
              </a:solidFill>
              <a:latin typeface="G마켓 산스 Bold" panose="02000000000000000000" pitchFamily="50" charset="-127"/>
              <a:ea typeface="G마켓 산스 Bold" panose="02000000000000000000" pitchFamily="50" charset="-127"/>
            </a:endParaRPr>
          </a:p>
        </p:txBody>
      </p:sp>
      <p:sp>
        <p:nvSpPr>
          <p:cNvPr id="5" name="제목 1"/>
          <p:cNvSpPr txBox="1">
            <a:spLocks/>
          </p:cNvSpPr>
          <p:nvPr/>
        </p:nvSpPr>
        <p:spPr>
          <a:xfrm>
            <a:off x="611560" y="4365104"/>
            <a:ext cx="8053382" cy="52744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sz="1600" dirty="0">
                <a:solidFill>
                  <a:schemeClr val="bg1"/>
                </a:solidFill>
                <a:latin typeface="G마켓 산스 Medium" panose="02000000000000000000" pitchFamily="50" charset="-127"/>
                <a:ea typeface="G마켓 산스 Medium" panose="02000000000000000000" pitchFamily="50" charset="-127"/>
              </a:rPr>
              <a:t>코로나</a:t>
            </a:r>
            <a:r>
              <a:rPr lang="en-US" altLang="ko-KR" sz="1600" dirty="0">
                <a:solidFill>
                  <a:schemeClr val="bg1"/>
                </a:solidFill>
                <a:latin typeface="G마켓 산스 Medium" panose="02000000000000000000" pitchFamily="50" charset="-127"/>
                <a:ea typeface="G마켓 산스 Medium" panose="02000000000000000000" pitchFamily="50" charset="-127"/>
              </a:rPr>
              <a:t>19 </a:t>
            </a:r>
            <a:r>
              <a:rPr lang="ko-KR" altLang="en-US" sz="1600" dirty="0">
                <a:solidFill>
                  <a:schemeClr val="bg1"/>
                </a:solidFill>
                <a:latin typeface="G마켓 산스 Medium" panose="02000000000000000000" pitchFamily="50" charset="-127"/>
                <a:ea typeface="G마켓 산스 Medium" panose="02000000000000000000" pitchFamily="50" charset="-127"/>
              </a:rPr>
              <a:t>접종센터 시스템 매뉴얼</a:t>
            </a:r>
          </a:p>
        </p:txBody>
      </p:sp>
    </p:spTree>
    <p:extLst>
      <p:ext uri="{BB962C8B-B14F-4D97-AF65-F5344CB8AC3E}">
        <p14:creationId xmlns:p14="http://schemas.microsoft.com/office/powerpoint/2010/main" val="22502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2647</TotalTime>
  <Words>134</Words>
  <Application>Microsoft Office PowerPoint</Application>
  <PresentationFormat>화면 슬라이드 쇼(4:3)</PresentationFormat>
  <Paragraphs>21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10" baseType="lpstr">
      <vt:lpstr>G마켓 산스 Bold</vt:lpstr>
      <vt:lpstr>G마켓 산스 Medium</vt:lpstr>
      <vt:lpstr>나눔스퀘어 Light</vt:lpstr>
      <vt:lpstr>나눔스퀘어_ac</vt:lpstr>
      <vt:lpstr>맑은 고딕</vt:lpstr>
      <vt:lpstr>Arial</vt:lpstr>
      <vt:lpstr>Office 테마</vt:lpstr>
      <vt:lpstr>PowerPoint 프레젠테이션</vt:lpstr>
      <vt:lpstr>PowerPoint 프레젠테이션</vt:lpstr>
      <vt:lpstr>감사합니다. </vt:lpstr>
    </vt:vector>
  </TitlesOfParts>
  <Company>Windows7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코로나19 대상자관리(의료기관) 매뉴얼 </dc:title>
  <dc:creator>User</dc:creator>
  <cp:lastModifiedBy>CDC</cp:lastModifiedBy>
  <cp:revision>580</cp:revision>
  <cp:lastPrinted>2021-04-07T04:27:29Z</cp:lastPrinted>
  <dcterms:created xsi:type="dcterms:W3CDTF">2021-01-14T00:45:55Z</dcterms:created>
  <dcterms:modified xsi:type="dcterms:W3CDTF">2021-05-24T09:49:57Z</dcterms:modified>
</cp:coreProperties>
</file>