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352" r:id="rId2"/>
    <p:sldId id="346" r:id="rId3"/>
    <p:sldId id="348" r:id="rId4"/>
    <p:sldId id="347" r:id="rId5"/>
    <p:sldId id="311" r:id="rId6"/>
    <p:sldId id="321" r:id="rId7"/>
    <p:sldId id="319" r:id="rId8"/>
    <p:sldId id="351" r:id="rId9"/>
    <p:sldId id="323" r:id="rId10"/>
    <p:sldId id="330" r:id="rId11"/>
    <p:sldId id="332" r:id="rId12"/>
    <p:sldId id="337" r:id="rId13"/>
    <p:sldId id="333" r:id="rId14"/>
    <p:sldId id="339" r:id="rId15"/>
    <p:sldId id="340" r:id="rId16"/>
    <p:sldId id="326" r:id="rId17"/>
    <p:sldId id="328" r:id="rId18"/>
    <p:sldId id="324" r:id="rId19"/>
    <p:sldId id="343" r:id="rId20"/>
    <p:sldId id="345" r:id="rId21"/>
    <p:sldId id="341" r:id="rId22"/>
    <p:sldId id="344" r:id="rId23"/>
    <p:sldId id="310" r:id="rId24"/>
    <p:sldId id="342" r:id="rId25"/>
    <p:sldId id="349" r:id="rId26"/>
    <p:sldId id="350" r:id="rId2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3DFA5"/>
    <a:srgbClr val="CCDBA9"/>
    <a:srgbClr val="FF66FF"/>
    <a:srgbClr val="FF9966"/>
    <a:srgbClr val="99CC00"/>
    <a:srgbClr val="33CCFF"/>
    <a:srgbClr val="FF00FF"/>
    <a:srgbClr val="0033CC"/>
    <a:srgbClr val="00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77182" autoAdjust="0"/>
  </p:normalViewPr>
  <p:slideViewPr>
    <p:cSldViewPr>
      <p:cViewPr>
        <p:scale>
          <a:sx n="85" d="100"/>
          <a:sy n="85" d="100"/>
        </p:scale>
        <p:origin x="-714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238" y="-108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I:\00.MyWork\2012.11.&#49324;&#54924;&#51312;&#49324;\2013\01.&#50668;&#49688;&#49884;\&#51228;3&#54924;\24.&#48372;&#44256;&#49436;\03.&#44536;&#47000;&#54532;\&#44536;&#47000;&#54532;_41&#44620;&#51648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I:\00.MyWork\2012.11.&#49324;&#54924;&#51312;&#49324;\2013\01.&#50668;&#49688;&#49884;\&#51228;3&#54924;\24.&#48372;&#44256;&#49436;\03.&#44536;&#47000;&#54532;\&#44536;&#47000;&#54532;_63&#51060;&#5498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I:\00.MyWork\2012.11.&#49324;&#54924;&#51312;&#49324;\2013\01.&#50668;&#49688;&#49884;\&#51228;3&#54924;\24.&#48372;&#44256;&#49436;\03.&#44536;&#47000;&#54532;\&#44536;&#47000;&#54532;_41&#44620;&#51648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I:\00.MyWork\2012.11.&#49324;&#54924;&#51312;&#49324;\2013\01.&#50668;&#49688;&#49884;\&#51228;3&#54924;\24.&#48372;&#44256;&#49436;\03.&#44536;&#47000;&#54532;\&#44536;&#47000;&#54532;_51-6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7713325970317023"/>
          <c:y val="0.148754936320207"/>
          <c:w val="0.85612091591999273"/>
          <c:h val="0.85124511057818086"/>
        </c:manualLayout>
      </c:layout>
      <c:doughnutChart>
        <c:varyColors val="1"/>
        <c:ser>
          <c:idx val="0"/>
          <c:order val="0"/>
          <c:dPt>
            <c:idx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0.11204637393230819"/>
                  <c:y val="-0.31265465453333469"/>
                </c:manualLayout>
              </c:layout>
              <c:spPr/>
              <c:txPr>
                <a:bodyPr/>
                <a:lstStyle/>
                <a:p>
                  <a:pPr>
                    <a:defRPr sz="2800" b="1" cap="none" spc="0">
                      <a:ln w="12700">
                        <a:solidFill>
                          <a:schemeClr val="tx2">
                            <a:satMod val="155000"/>
                          </a:schemeClr>
                        </a:solidFill>
                        <a:prstDash val="solid"/>
                      </a:ln>
                      <a:solidFill>
                        <a:srgbClr val="FFFF00"/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  <a:latin typeface="Arial Black" pitchFamily="34" charset="0"/>
                    </a:defRPr>
                  </a:pPr>
                  <a:endParaRPr lang="ko-KR"/>
                </a:p>
              </c:txPr>
              <c:showVal val="1"/>
            </c:dLbl>
            <c:dLbl>
              <c:idx val="1"/>
              <c:spPr/>
              <c:txPr>
                <a:bodyPr/>
                <a:lstStyle/>
                <a:p>
                  <a:pPr>
                    <a:defRPr sz="2500" b="1">
                      <a:solidFill>
                        <a:sysClr val="windowText" lastClr="000000"/>
                      </a:solidFill>
                      <a:latin typeface="Arial Black" pitchFamily="34" charset="0"/>
                    </a:defRPr>
                  </a:pPr>
                  <a:endParaRPr lang="ko-KR"/>
                </a:p>
              </c:txPr>
            </c:dLbl>
            <c:dLbl>
              <c:idx val="2"/>
              <c:spPr/>
              <c:txPr>
                <a:bodyPr/>
                <a:lstStyle/>
                <a:p>
                  <a:pPr>
                    <a:defRPr sz="2500" b="1">
                      <a:solidFill>
                        <a:sysClr val="windowText" lastClr="000000"/>
                      </a:solidFill>
                      <a:latin typeface="Arial Black" pitchFamily="34" charset="0"/>
                    </a:defRPr>
                  </a:pPr>
                  <a:endParaRPr lang="ko-KR"/>
                </a:p>
              </c:txPr>
            </c:dLbl>
            <c:txPr>
              <a:bodyPr/>
              <a:lstStyle/>
              <a:p>
                <a:pPr>
                  <a:defRPr sz="2000" b="1">
                    <a:solidFill>
                      <a:sysClr val="windowText" lastClr="000000"/>
                    </a:solidFill>
                    <a:latin typeface="Arial Black" pitchFamily="34" charset="0"/>
                  </a:defRPr>
                </a:pPr>
                <a:endParaRPr lang="ko-KR"/>
              </a:p>
            </c:txPr>
            <c:showVal val="1"/>
            <c:showLeaderLines val="1"/>
          </c:dLbls>
          <c:cat>
            <c:strRef>
              <c:f>'7'!$H$3:$J$3</c:f>
              <c:strCache>
                <c:ptCount val="3"/>
                <c:pt idx="0">
                  <c:v>살기좋은 곳</c:v>
                </c:pt>
                <c:pt idx="1">
                  <c:v>그저그런곳</c:v>
                </c:pt>
                <c:pt idx="2">
                  <c:v>살기나쁜 곳</c:v>
                </c:pt>
              </c:strCache>
            </c:strRef>
          </c:cat>
          <c:val>
            <c:numRef>
              <c:f>'7'!$H$7:$J$7</c:f>
              <c:numCache>
                <c:formatCode>0.0%</c:formatCode>
                <c:ptCount val="3"/>
                <c:pt idx="0">
                  <c:v>0.79386845624568259</c:v>
                </c:pt>
                <c:pt idx="1">
                  <c:v>0.15718343319582909</c:v>
                </c:pt>
                <c:pt idx="2">
                  <c:v>4.8948110558489251E-2</c:v>
                </c:pt>
              </c:numCache>
            </c:numRef>
          </c:val>
        </c:ser>
        <c:firstSliceAng val="0"/>
        <c:holeSize val="69"/>
      </c:doughnutChart>
    </c:plotArea>
    <c:legend>
      <c:legendPos val="r"/>
      <c:layout>
        <c:manualLayout>
          <c:xMode val="edge"/>
          <c:yMode val="edge"/>
          <c:x val="0.30563483142395947"/>
          <c:y val="0.43988778182895583"/>
          <c:w val="0.50788860317409701"/>
          <c:h val="0.25925323850647575"/>
        </c:manualLayout>
      </c:layout>
      <c:txPr>
        <a:bodyPr/>
        <a:lstStyle/>
        <a:p>
          <a:pPr>
            <a:defRPr sz="2500">
              <a:latin typeface="HY견고딕" pitchFamily="18" charset="-127"/>
              <a:ea typeface="HY견고딕" pitchFamily="18" charset="-127"/>
            </a:defRPr>
          </a:pPr>
          <a:endParaRPr lang="ko-KR"/>
        </a:p>
      </c:txPr>
    </c:legend>
    <c:plotVisOnly val="1"/>
  </c:chart>
  <c:spPr>
    <a:ln>
      <a:noFill/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0"/>
          <c:y val="0.18939716574701596"/>
          <c:w val="0.99247827354913964"/>
          <c:h val="0.60402283344178787"/>
        </c:manualLayout>
      </c:layout>
      <c:lineChart>
        <c:grouping val="standard"/>
        <c:ser>
          <c:idx val="0"/>
          <c:order val="0"/>
          <c:tx>
            <c:strRef>
              <c:f>'66'!$J$56</c:f>
              <c:strCache>
                <c:ptCount val="1"/>
                <c:pt idx="0">
                  <c:v>대형마트</c:v>
                </c:pt>
              </c:strCache>
            </c:strRef>
          </c:tx>
          <c:spPr>
            <a:ln w="34925">
              <a:solidFill>
                <a:schemeClr val="tx2">
                  <a:lumMod val="75000"/>
                </a:schemeClr>
              </a:solidFill>
            </a:ln>
          </c:spPr>
          <c:marker>
            <c:symbol val="circle"/>
            <c:size val="11"/>
            <c:spPr>
              <a:solidFill>
                <a:schemeClr val="tx2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7.433333333333414E-2"/>
                  <c:y val="-5.927217889778173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4333333333334181E-2"/>
                  <c:y val="-5.927217889778173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7.433333333333414E-2"/>
                  <c:y val="-5.9272178897781733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</a:defRPr>
                </a:pPr>
                <a:endParaRPr lang="ko-KR"/>
              </a:p>
            </c:txPr>
            <c:dLblPos val="t"/>
            <c:showVal val="1"/>
          </c:dLbls>
          <c:cat>
            <c:strRef>
              <c:f>'66'!$I$57:$I$59</c:f>
              <c:strCache>
                <c:ptCount val="3"/>
                <c:pt idx="0">
                  <c:v>2009년</c:v>
                </c:pt>
                <c:pt idx="1">
                  <c:v>2011년</c:v>
                </c:pt>
                <c:pt idx="2">
                  <c:v>2013년</c:v>
                </c:pt>
              </c:strCache>
            </c:strRef>
          </c:cat>
          <c:val>
            <c:numRef>
              <c:f>'66'!$J$57:$J$59</c:f>
              <c:numCache>
                <c:formatCode>0.0%</c:formatCode>
                <c:ptCount val="3"/>
                <c:pt idx="0">
                  <c:v>0.37000000000000038</c:v>
                </c:pt>
                <c:pt idx="1">
                  <c:v>0.442</c:v>
                </c:pt>
                <c:pt idx="2">
                  <c:v>0.46303988876336144</c:v>
                </c:pt>
              </c:numCache>
            </c:numRef>
          </c:val>
        </c:ser>
        <c:ser>
          <c:idx val="1"/>
          <c:order val="1"/>
          <c:tx>
            <c:strRef>
              <c:f>'66'!$K$56</c:f>
              <c:strCache>
                <c:ptCount val="1"/>
                <c:pt idx="0">
                  <c:v>재래시장</c:v>
                </c:pt>
              </c:strCache>
            </c:strRef>
          </c:tx>
          <c:spPr>
            <a:ln w="34925"/>
          </c:spPr>
          <c:marker>
            <c:symbol val="circle"/>
            <c:size val="11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7.433333333333414E-2"/>
                  <c:y val="-5.927217889778173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4333624963547257E-2"/>
                  <c:y val="-4.905545926163997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7.433333333333414E-2"/>
                  <c:y val="-5.9272178897781733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chemeClr val="accent2">
                        <a:lumMod val="50000"/>
                      </a:schemeClr>
                    </a:solidFill>
                    <a:latin typeface="Arial Black" pitchFamily="34" charset="0"/>
                  </a:defRPr>
                </a:pPr>
                <a:endParaRPr lang="ko-KR"/>
              </a:p>
            </c:txPr>
            <c:dLblPos val="t"/>
            <c:showVal val="1"/>
          </c:dLbls>
          <c:cat>
            <c:strRef>
              <c:f>'66'!$I$57:$I$59</c:f>
              <c:strCache>
                <c:ptCount val="3"/>
                <c:pt idx="0">
                  <c:v>2009년</c:v>
                </c:pt>
                <c:pt idx="1">
                  <c:v>2011년</c:v>
                </c:pt>
                <c:pt idx="2">
                  <c:v>2013년</c:v>
                </c:pt>
              </c:strCache>
            </c:strRef>
          </c:cat>
          <c:val>
            <c:numRef>
              <c:f>'66'!$K$57:$K$59</c:f>
              <c:numCache>
                <c:formatCode>0.0%</c:formatCode>
                <c:ptCount val="3"/>
                <c:pt idx="0">
                  <c:v>0.44700000000000001</c:v>
                </c:pt>
                <c:pt idx="1">
                  <c:v>0.37900000000000139</c:v>
                </c:pt>
                <c:pt idx="2">
                  <c:v>0.32793082471539081</c:v>
                </c:pt>
              </c:numCache>
            </c:numRef>
          </c:val>
        </c:ser>
        <c:marker val="1"/>
        <c:axId val="75051008"/>
        <c:axId val="75052544"/>
      </c:lineChart>
      <c:catAx>
        <c:axId val="7505100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500" b="1"/>
            </a:pPr>
            <a:endParaRPr lang="ko-KR"/>
          </a:p>
        </c:txPr>
        <c:crossAx val="75052544"/>
        <c:crosses val="autoZero"/>
        <c:auto val="1"/>
        <c:lblAlgn val="ctr"/>
        <c:lblOffset val="0"/>
      </c:catAx>
      <c:valAx>
        <c:axId val="75052544"/>
        <c:scaling>
          <c:orientation val="minMax"/>
          <c:min val="0.2"/>
        </c:scaling>
        <c:delete val="1"/>
        <c:axPos val="l"/>
        <c:numFmt formatCode="0.0%" sourceLinked="1"/>
        <c:majorTickMark val="none"/>
        <c:tickLblPos val="none"/>
        <c:crossAx val="75051008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2.9968195030774199E-2"/>
          <c:y val="0.63566956678241415"/>
          <c:w val="0.89003262958492058"/>
          <c:h val="0.10014933858220475"/>
        </c:manualLayout>
      </c:layout>
      <c:txPr>
        <a:bodyPr/>
        <a:lstStyle/>
        <a:p>
          <a:pPr>
            <a:defRPr sz="2000" b="1"/>
          </a:pPr>
          <a:endParaRPr lang="ko-KR"/>
        </a:p>
      </c:txPr>
    </c:legend>
    <c:plotVisOnly val="1"/>
  </c:chart>
  <c:spPr>
    <a:solidFill>
      <a:srgbClr val="33CCFF"/>
    </a:solidFill>
    <a:ln>
      <a:noFill/>
    </a:ln>
  </c:sp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 sz="2800">
                <a:latin typeface="HY견고딕" pitchFamily="18" charset="-127"/>
                <a:ea typeface="HY견고딕" pitchFamily="18" charset="-127"/>
              </a:defRPr>
            </a:pPr>
            <a:r>
              <a:rPr lang="ko-KR" altLang="ko-KR" sz="2800" b="1" i="0" u="none" strike="noStrike" baseline="0" dirty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재래시장 활성화 방안</a:t>
            </a:r>
            <a:endParaRPr lang="ko-KR" altLang="en-US" sz="28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c:rich>
      </c:tx>
      <c:layout>
        <c:manualLayout>
          <c:xMode val="edge"/>
          <c:yMode val="edge"/>
          <c:x val="0.30213812449957667"/>
          <c:y val="1.6081954946182482E-2"/>
        </c:manualLayout>
      </c:layout>
    </c:title>
    <c:plotArea>
      <c:layout>
        <c:manualLayout>
          <c:layoutTarget val="inner"/>
          <c:xMode val="edge"/>
          <c:yMode val="edge"/>
          <c:x val="0.35673163770367428"/>
          <c:y val="0.19868749151328871"/>
          <c:w val="0.60923217963076659"/>
          <c:h val="0.77062301719562321"/>
        </c:manualLayout>
      </c:layout>
      <c:barChart>
        <c:barDir val="bar"/>
        <c:grouping val="clustered"/>
        <c:ser>
          <c:idx val="0"/>
          <c:order val="0"/>
          <c:spPr>
            <a:solidFill>
              <a:schemeClr val="bg2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2200" b="1">
                    <a:latin typeface="Arial Black" pitchFamily="34" charset="0"/>
                  </a:defRPr>
                </a:pPr>
                <a:endParaRPr lang="ko-KR"/>
              </a:p>
            </c:txPr>
            <c:showVal val="1"/>
          </c:dLbls>
          <c:cat>
            <c:strRef>
              <c:f>'22'!$B$3:$E$3</c:f>
              <c:strCache>
                <c:ptCount val="4"/>
                <c:pt idx="0">
                  <c:v>주차시설 확보</c:v>
                </c:pt>
                <c:pt idx="1">
                  <c:v>주변 환경 정리
(청결상태 등)</c:v>
                </c:pt>
                <c:pt idx="2">
                  <c:v>가격 정찰제 
실시</c:v>
                </c:pt>
                <c:pt idx="3">
                  <c:v>물건배달 등 
서비스 개선</c:v>
                </c:pt>
              </c:strCache>
            </c:strRef>
          </c:cat>
          <c:val>
            <c:numRef>
              <c:f>'22'!$B$7:$E$7</c:f>
              <c:numCache>
                <c:formatCode>0.0%</c:formatCode>
                <c:ptCount val="4"/>
                <c:pt idx="0">
                  <c:v>0.57576320765389999</c:v>
                </c:pt>
                <c:pt idx="1">
                  <c:v>0.25335342695993662</c:v>
                </c:pt>
                <c:pt idx="2">
                  <c:v>0.10426733681335551</c:v>
                </c:pt>
                <c:pt idx="3">
                  <c:v>5.8006205860012733E-2</c:v>
                </c:pt>
              </c:numCache>
            </c:numRef>
          </c:val>
        </c:ser>
        <c:gapWidth val="75"/>
        <c:overlap val="-25"/>
        <c:axId val="75081984"/>
        <c:axId val="75116544"/>
      </c:barChart>
      <c:catAx>
        <c:axId val="75081984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2600" b="1">
                <a:latin typeface="HY견고딕" pitchFamily="18" charset="-127"/>
                <a:ea typeface="HY견고딕" pitchFamily="18" charset="-127"/>
              </a:defRPr>
            </a:pPr>
            <a:endParaRPr lang="ko-KR"/>
          </a:p>
        </c:txPr>
        <c:crossAx val="75116544"/>
        <c:crosses val="autoZero"/>
        <c:auto val="1"/>
        <c:lblAlgn val="ctr"/>
        <c:lblOffset val="100"/>
      </c:catAx>
      <c:valAx>
        <c:axId val="75116544"/>
        <c:scaling>
          <c:orientation val="minMax"/>
        </c:scaling>
        <c:delete val="1"/>
        <c:axPos val="b"/>
        <c:numFmt formatCode="0.0%" sourceLinked="1"/>
        <c:majorTickMark val="none"/>
        <c:tickLblPos val="none"/>
        <c:crossAx val="75081984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3.7654943117792571E-5"/>
          <c:y val="0.23300235943652231"/>
          <c:w val="0.6127768210939526"/>
          <c:h val="0.62294775889098764"/>
        </c:manualLayout>
      </c:layout>
      <c:lineChart>
        <c:grouping val="standard"/>
        <c:ser>
          <c:idx val="0"/>
          <c:order val="0"/>
          <c:tx>
            <c:strRef>
              <c:f>'57'!$B$68</c:f>
              <c:strCache>
                <c:ptCount val="1"/>
                <c:pt idx="0">
                  <c:v>도로·교통시설정비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ymbol val="diamond"/>
            <c:size val="10"/>
            <c:spPr>
              <a:solidFill>
                <a:schemeClr val="tx2">
                  <a:lumMod val="20000"/>
                  <a:lumOff val="80000"/>
                </a:schemeClr>
              </a:solidFill>
            </c:spPr>
          </c:marker>
          <c:dLbls>
            <c:dLbl>
              <c:idx val="0"/>
              <c:layout>
                <c:manualLayout>
                  <c:x val="-5.3934778849264925E-2"/>
                  <c:y val="-5.484560095959212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098281725916648E-2"/>
                  <c:y val="-5.783491099858966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2458798054215751E-2"/>
                  <c:y val="-5.9202932254231774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2200" b="1">
                    <a:solidFill>
                      <a:schemeClr val="tx2">
                        <a:lumMod val="50000"/>
                      </a:schemeClr>
                    </a:solidFill>
                    <a:latin typeface="Arial Black" pitchFamily="34" charset="0"/>
                  </a:defRPr>
                </a:pPr>
                <a:endParaRPr lang="ko-KR"/>
              </a:p>
            </c:txPr>
            <c:dLblPos val="t"/>
            <c:showVal val="1"/>
          </c:dLbls>
          <c:cat>
            <c:strRef>
              <c:f>'57'!$A$69:$A$71</c:f>
              <c:strCache>
                <c:ptCount val="3"/>
                <c:pt idx="0">
                  <c:v>2009년</c:v>
                </c:pt>
                <c:pt idx="1">
                  <c:v>2011년</c:v>
                </c:pt>
                <c:pt idx="2">
                  <c:v>2013년</c:v>
                </c:pt>
              </c:strCache>
            </c:strRef>
          </c:cat>
          <c:val>
            <c:numRef>
              <c:f>'57'!$B$73:$B$75</c:f>
              <c:numCache>
                <c:formatCode>0.0%</c:formatCode>
                <c:ptCount val="3"/>
                <c:pt idx="0">
                  <c:v>0.32600000000000146</c:v>
                </c:pt>
                <c:pt idx="1">
                  <c:v>0.29700000000000032</c:v>
                </c:pt>
                <c:pt idx="2">
                  <c:v>0.20875284839277924</c:v>
                </c:pt>
              </c:numCache>
            </c:numRef>
          </c:val>
        </c:ser>
        <c:ser>
          <c:idx val="1"/>
          <c:order val="1"/>
          <c:tx>
            <c:strRef>
              <c:f>'57'!$C$68</c:f>
              <c:strCache>
                <c:ptCount val="1"/>
                <c:pt idx="0">
                  <c:v>공원 등 시민휴식 공간 조성</c:v>
                </c:pt>
              </c:strCache>
            </c:strRef>
          </c:tx>
          <c:spPr>
            <a:ln w="34925">
              <a:prstDash val="sysDot"/>
            </a:ln>
          </c:spPr>
          <c:marker>
            <c:symbol val="circle"/>
            <c:size val="10"/>
            <c:spPr>
              <a:solidFill>
                <a:srgbClr val="FFC000"/>
              </a:solidFill>
            </c:spPr>
          </c:marker>
          <c:dLbls>
            <c:dLbl>
              <c:idx val="0"/>
              <c:layout>
                <c:manualLayout>
                  <c:x val="-4.9966996699669974E-2"/>
                  <c:y val="-5.407407407407407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9966996699669974E-2"/>
                  <c:y val="-4.9716775599128987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9966996699669974E-2"/>
                  <c:y val="-4.9716775599128987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2200" b="1">
                    <a:solidFill>
                      <a:schemeClr val="accent2">
                        <a:lumMod val="50000"/>
                      </a:schemeClr>
                    </a:solidFill>
                    <a:latin typeface="Arial Black" pitchFamily="34" charset="0"/>
                  </a:defRPr>
                </a:pPr>
                <a:endParaRPr lang="ko-KR"/>
              </a:p>
            </c:txPr>
            <c:dLblPos val="t"/>
            <c:showVal val="1"/>
          </c:dLbls>
          <c:cat>
            <c:strRef>
              <c:f>'57'!$A$69:$A$71</c:f>
              <c:strCache>
                <c:ptCount val="3"/>
                <c:pt idx="0">
                  <c:v>2009년</c:v>
                </c:pt>
                <c:pt idx="1">
                  <c:v>2011년</c:v>
                </c:pt>
                <c:pt idx="2">
                  <c:v>2013년</c:v>
                </c:pt>
              </c:strCache>
            </c:strRef>
          </c:cat>
          <c:val>
            <c:numRef>
              <c:f>'57'!$C$73:$C$75</c:f>
              <c:numCache>
                <c:formatCode>0.0%</c:formatCode>
                <c:ptCount val="3"/>
                <c:pt idx="0">
                  <c:v>0.127</c:v>
                </c:pt>
                <c:pt idx="1">
                  <c:v>0.13800000000000001</c:v>
                </c:pt>
                <c:pt idx="2">
                  <c:v>0.15542527918289642</c:v>
                </c:pt>
              </c:numCache>
            </c:numRef>
          </c:val>
        </c:ser>
        <c:ser>
          <c:idx val="2"/>
          <c:order val="2"/>
          <c:tx>
            <c:strRef>
              <c:f>'57'!$D$68</c:f>
              <c:strCache>
                <c:ptCount val="1"/>
                <c:pt idx="0">
                  <c:v>종합병원 등 의료시설 확충</c:v>
                </c:pt>
              </c:strCache>
            </c:strRef>
          </c:tx>
          <c:spPr>
            <a:ln w="38100"/>
          </c:spPr>
          <c:marker>
            <c:symbol val="triangle"/>
            <c:size val="11"/>
            <c:spPr>
              <a:solidFill>
                <a:schemeClr val="bg1"/>
              </a:solidFill>
            </c:spPr>
          </c:marker>
          <c:dLbls>
            <c:txPr>
              <a:bodyPr/>
              <a:lstStyle/>
              <a:p>
                <a:pPr>
                  <a:defRPr sz="2200" b="1">
                    <a:solidFill>
                      <a:srgbClr val="C00000"/>
                    </a:solidFill>
                    <a:latin typeface="Arial Black" pitchFamily="34" charset="0"/>
                  </a:defRPr>
                </a:pPr>
                <a:endParaRPr lang="ko-KR"/>
              </a:p>
            </c:txPr>
            <c:dLblPos val="b"/>
            <c:showVal val="1"/>
          </c:dLbls>
          <c:cat>
            <c:strRef>
              <c:f>'57'!$A$69:$A$71</c:f>
              <c:strCache>
                <c:ptCount val="3"/>
                <c:pt idx="0">
                  <c:v>2009년</c:v>
                </c:pt>
                <c:pt idx="1">
                  <c:v>2011년</c:v>
                </c:pt>
                <c:pt idx="2">
                  <c:v>2013년</c:v>
                </c:pt>
              </c:strCache>
            </c:strRef>
          </c:cat>
          <c:val>
            <c:numRef>
              <c:f>'57'!$D$73:$D$75</c:f>
              <c:numCache>
                <c:formatCode>0.0%</c:formatCode>
                <c:ptCount val="3"/>
                <c:pt idx="0">
                  <c:v>9.8000000000000226E-2</c:v>
                </c:pt>
                <c:pt idx="1">
                  <c:v>9.9000000000000046E-2</c:v>
                </c:pt>
                <c:pt idx="2">
                  <c:v>0.15200316757438218</c:v>
                </c:pt>
              </c:numCache>
            </c:numRef>
          </c:val>
        </c:ser>
        <c:marker val="1"/>
        <c:axId val="60057472"/>
        <c:axId val="60059008"/>
      </c:lineChart>
      <c:catAx>
        <c:axId val="600574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200" b="1"/>
            </a:pPr>
            <a:endParaRPr lang="ko-KR"/>
          </a:p>
        </c:txPr>
        <c:crossAx val="60059008"/>
        <c:crosses val="autoZero"/>
        <c:auto val="1"/>
        <c:lblAlgn val="ctr"/>
        <c:lblOffset val="0"/>
      </c:catAx>
      <c:valAx>
        <c:axId val="60059008"/>
        <c:scaling>
          <c:orientation val="minMax"/>
        </c:scaling>
        <c:delete val="1"/>
        <c:axPos val="l"/>
        <c:numFmt formatCode="0.0%" sourceLinked="1"/>
        <c:tickLblPos val="none"/>
        <c:crossAx val="6005747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9672346209774296"/>
          <c:y val="0.32494882866122232"/>
          <c:w val="0.40105610561056132"/>
          <c:h val="0.43982283512754783"/>
        </c:manualLayout>
      </c:layout>
      <c:txPr>
        <a:bodyPr/>
        <a:lstStyle/>
        <a:p>
          <a:pPr>
            <a:defRPr sz="1900" b="1">
              <a:solidFill>
                <a:srgbClr val="7030A0"/>
              </a:solidFill>
              <a:latin typeface="HY견고딕" pitchFamily="18" charset="-127"/>
              <a:ea typeface="HY견고딕" pitchFamily="18" charset="-127"/>
            </a:defRPr>
          </a:pPr>
          <a:endParaRPr lang="ko-KR"/>
        </a:p>
      </c:txPr>
    </c:legend>
    <c:plotVisOnly val="1"/>
  </c:chart>
  <c:spPr>
    <a:solidFill>
      <a:srgbClr val="00B0F0"/>
    </a:solidFill>
    <a:ln>
      <a:noFill/>
    </a:ln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6.5696867014776131E-2"/>
          <c:y val="5.5425128202129546E-2"/>
          <c:w val="0.6384836869977405"/>
          <c:h val="0.91211955285391566"/>
        </c:manualLayout>
      </c:layout>
      <c:doughnutChart>
        <c:varyColors val="1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3"/>
            <c:spPr>
              <a:solidFill>
                <a:schemeClr val="accent4">
                  <a:lumMod val="75000"/>
                </a:schemeClr>
              </a:solidFill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-1.1757952820057031E-2"/>
                  <c:y val="-1.0666577982563367E-2"/>
                </c:manualLayout>
              </c:layout>
              <c:tx>
                <c:rich>
                  <a:bodyPr/>
                  <a:lstStyle/>
                  <a:p>
                    <a:pPr>
                      <a:defRPr sz="1500" b="1">
                        <a:solidFill>
                          <a:schemeClr val="accent3"/>
                        </a:solidFill>
                        <a:latin typeface="HY견고딕" pitchFamily="18" charset="-127"/>
                        <a:ea typeface="HY견고딕" pitchFamily="18" charset="-127"/>
                      </a:defRPr>
                    </a:pPr>
                    <a:r>
                      <a:rPr lang="ko-KR" altLang="en-US" sz="1500" b="1" dirty="0" smtClean="0">
                        <a:solidFill>
                          <a:schemeClr val="accent3"/>
                        </a:solidFill>
                        <a:latin typeface="HY견고딕" pitchFamily="18" charset="-127"/>
                        <a:ea typeface="HY견고딕" pitchFamily="18" charset="-127"/>
                      </a:rPr>
                      <a:t>신</a:t>
                    </a:r>
                    <a:r>
                      <a:rPr lang="ko-KR" altLang="en-US" sz="1500" dirty="0" smtClean="0">
                        <a:latin typeface="HY견고딕" pitchFamily="18" charset="-127"/>
                        <a:ea typeface="HY견고딕" pitchFamily="18" charset="-127"/>
                      </a:rPr>
                      <a:t>속하지 </a:t>
                    </a:r>
                    <a:r>
                      <a:rPr lang="ko-KR" altLang="en-US" sz="1500" dirty="0">
                        <a:latin typeface="HY견고딕" pitchFamily="18" charset="-127"/>
                        <a:ea typeface="HY견고딕" pitchFamily="18" charset="-127"/>
                      </a:rPr>
                      <a:t>못해서</a:t>
                    </a:r>
                    <a:r>
                      <a:rPr lang="en-US" altLang="ko-KR" sz="1500" dirty="0">
                        <a:latin typeface="HY견고딕" pitchFamily="18" charset="-127"/>
                        <a:ea typeface="HY견고딕" pitchFamily="18" charset="-127"/>
                      </a:rPr>
                      <a:t>, </a:t>
                    </a:r>
                    <a:endParaRPr lang="en-US" altLang="ko-KR" sz="1500" dirty="0" smtClean="0">
                      <a:latin typeface="HY견고딕" pitchFamily="18" charset="-127"/>
                      <a:ea typeface="HY견고딕" pitchFamily="18" charset="-127"/>
                    </a:endParaRPr>
                  </a:p>
                  <a:p>
                    <a:pPr>
                      <a:defRPr sz="1500" b="1">
                        <a:solidFill>
                          <a:schemeClr val="accent3"/>
                        </a:solidFill>
                        <a:latin typeface="HY견고딕" pitchFamily="18" charset="-127"/>
                        <a:ea typeface="HY견고딕" pitchFamily="18" charset="-127"/>
                      </a:defRPr>
                    </a:pPr>
                    <a:r>
                      <a:rPr lang="en-US" altLang="ko-KR" sz="1500" dirty="0" smtClean="0">
                        <a:latin typeface="HY견고딕" pitchFamily="18" charset="-127"/>
                        <a:ea typeface="HY견고딕" pitchFamily="18" charset="-127"/>
                      </a:rPr>
                      <a:t>20.6</a:t>
                    </a:r>
                    <a:r>
                      <a:rPr lang="en-US" altLang="ko-KR" sz="1500" dirty="0">
                        <a:latin typeface="HY견고딕" pitchFamily="18" charset="-127"/>
                        <a:ea typeface="HY견고딕" pitchFamily="18" charset="-127"/>
                      </a:rPr>
                      <a:t>%</a:t>
                    </a:r>
                  </a:p>
                </c:rich>
              </c:tx>
              <c:spPr/>
              <c:showVal val="1"/>
              <c:showCatName val="1"/>
              <c:separator>, </c:separator>
            </c:dLbl>
            <c:dLbl>
              <c:idx val="2"/>
              <c:layout>
                <c:manualLayout>
                  <c:x val="-1.3121227271043959E-2"/>
                  <c:y val="-4.7369005782983177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accent3"/>
                        </a:solidFill>
                        <a:latin typeface="HY견고딕" pitchFamily="18" charset="-127"/>
                        <a:ea typeface="HY견고딕" pitchFamily="18" charset="-127"/>
                      </a:defRPr>
                    </a:pPr>
                    <a:r>
                      <a:rPr lang="ko-KR" altLang="en-US" sz="1400" b="1" dirty="0">
                        <a:solidFill>
                          <a:schemeClr val="accent3"/>
                        </a:solidFill>
                        <a:latin typeface="HY견고딕" pitchFamily="18" charset="-127"/>
                        <a:ea typeface="HY견고딕" pitchFamily="18" charset="-127"/>
                      </a:rPr>
                      <a:t>절</a:t>
                    </a:r>
                    <a:r>
                      <a:rPr lang="ko-KR" altLang="en-US" sz="1400" dirty="0"/>
                      <a:t>차가 복잡하고 </a:t>
                    </a:r>
                    <a:r>
                      <a:rPr lang="ko-KR" altLang="en-US" sz="1400" dirty="0" smtClean="0"/>
                      <a:t>까다로워서</a:t>
                    </a:r>
                    <a:r>
                      <a:rPr lang="en-US" altLang="ko-KR" sz="1400" dirty="0" smtClean="0"/>
                      <a:t>12.9</a:t>
                    </a:r>
                    <a:r>
                      <a:rPr lang="en-US" altLang="ko-KR" sz="1400" dirty="0"/>
                      <a:t>%</a:t>
                    </a:r>
                    <a:endParaRPr lang="ko-KR" altLang="en-US" sz="1400" dirty="0"/>
                  </a:p>
                </c:rich>
              </c:tx>
              <c:spPr/>
              <c:showVal val="1"/>
              <c:showCatName val="1"/>
              <c:separator>, </c:separator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txPr>
              <a:bodyPr/>
              <a:lstStyle/>
              <a:p>
                <a:pPr>
                  <a:defRPr sz="1700" b="1">
                    <a:solidFill>
                      <a:schemeClr val="accent3"/>
                    </a:solidFill>
                    <a:latin typeface="HY견고딕" pitchFamily="18" charset="-127"/>
                    <a:ea typeface="HY견고딕" pitchFamily="18" charset="-127"/>
                  </a:defRPr>
                </a:pPr>
                <a:endParaRPr lang="ko-KR"/>
              </a:p>
            </c:txPr>
            <c:showVal val="1"/>
            <c:showCatName val="1"/>
            <c:separator>, </c:separator>
            <c:showLeaderLines val="1"/>
          </c:dLbls>
          <c:cat>
            <c:strRef>
              <c:f>Sheet1!$B$3:$B$8</c:f>
              <c:strCache>
                <c:ptCount val="6"/>
                <c:pt idx="0">
                  <c:v>직원의 불친절</c:v>
                </c:pt>
                <c:pt idx="1">
                  <c:v>신속하지 못해서</c:v>
                </c:pt>
                <c:pt idx="2">
                  <c:v>절차가 복잡하고 까다로워서</c:v>
                </c:pt>
                <c:pt idx="3">
                  <c:v>편의시설 등이 미비해서</c:v>
                </c:pt>
                <c:pt idx="4">
                  <c:v>공정하지 못해서</c:v>
                </c:pt>
                <c:pt idx="5">
                  <c:v>기타</c:v>
                </c:pt>
              </c:strCache>
            </c:strRef>
          </c:cat>
          <c:val>
            <c:numRef>
              <c:f>Sheet1!$C$3:$C$8</c:f>
              <c:numCache>
                <c:formatCode>0.0%</c:formatCode>
                <c:ptCount val="6"/>
                <c:pt idx="0">
                  <c:v>0.57900000000000063</c:v>
                </c:pt>
                <c:pt idx="1">
                  <c:v>0.20600000000000004</c:v>
                </c:pt>
                <c:pt idx="2">
                  <c:v>0.129</c:v>
                </c:pt>
                <c:pt idx="3">
                  <c:v>4.4000000000000192E-2</c:v>
                </c:pt>
                <c:pt idx="4">
                  <c:v>3.3000000000000002E-2</c:v>
                </c:pt>
                <c:pt idx="5">
                  <c:v>9.0000000000000479E-3</c:v>
                </c:pt>
              </c:numCache>
            </c:numRef>
          </c:val>
        </c:ser>
        <c:firstSliceAng val="0"/>
        <c:holeSize val="60"/>
      </c:doughnutChart>
    </c:plotArea>
    <c:plotVisOnly val="1"/>
  </c:chart>
  <c:spPr>
    <a:ln>
      <a:noFill/>
    </a:ln>
  </c:sp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0.36471</cdr:x>
      <cdr:y>0</cdr:y>
    </cdr:from>
    <cdr:to>
      <cdr:x>0.97647</cdr:x>
      <cdr:y>0.12903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32248" y="-72008"/>
          <a:ext cx="3744416" cy="6132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ko-KR" altLang="en-US" sz="2800" b="1" dirty="0">
              <a:latin typeface="HY견고딕" pitchFamily="18" charset="-127"/>
              <a:ea typeface="HY견고딕" pitchFamily="18" charset="-127"/>
            </a:rPr>
            <a:t>거주지 만족도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0.29661</cdr:x>
      <cdr:y>0</cdr:y>
    </cdr:from>
    <cdr:to>
      <cdr:x>0.84575</cdr:x>
      <cdr:y>0.13195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20280" y="0"/>
          <a:ext cx="4666012" cy="5985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o-KR" altLang="en-US" sz="2800" b="1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 </a:t>
          </a:r>
          <a:r>
            <a:rPr lang="ko-KR" altLang="en-US" sz="28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rPr>
            <a:t>주로 장을 보는 곳</a:t>
          </a:r>
          <a:endParaRPr lang="ko-KR" altLang="en-US" sz="2800" b="1" dirty="0">
            <a:solidFill>
              <a:srgbClr val="FFFF00"/>
            </a:solidFill>
            <a:latin typeface="HY견고딕" pitchFamily="18" charset="-127"/>
            <a:ea typeface="HY견고딕" pitchFamily="18" charset="-127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0.09206</cdr:x>
      <cdr:y>0</cdr:y>
    </cdr:from>
    <cdr:to>
      <cdr:x>0.50664</cdr:x>
      <cdr:y>0.13072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2088" y="0"/>
          <a:ext cx="3567233" cy="5553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o-KR" altLang="en-US" sz="28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rPr>
            <a:t>미래지향적 도시여건 </a:t>
          </a:r>
          <a:r>
            <a:rPr lang="ko-KR" altLang="en-US" sz="2800" b="1" dirty="0" smtClean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rPr>
            <a:t>조성을 위한 추진 사업</a:t>
          </a:r>
          <a:endParaRPr lang="ko-KR" altLang="en-US" sz="2800" b="1" dirty="0">
            <a:solidFill>
              <a:srgbClr val="FFFF00"/>
            </a:solidFill>
            <a:latin typeface="HY헤드라인M" pitchFamily="18" charset="-127"/>
            <a:ea typeface="HY헤드라인M" pitchFamily="18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F8CF6-34AF-4278-BFB4-2FBDD3F63309}" type="datetimeFigureOut">
              <a:rPr lang="ko-KR" altLang="en-US" smtClean="0"/>
              <a:pPr/>
              <a:t>2013-08-07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F1622-20C5-482C-A9F7-7B60D378DA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B9CB0-2C9C-4314-ACB8-D42DB71CF1E3}" type="datetimeFigureOut">
              <a:rPr lang="ko-KR" altLang="en-US" smtClean="0"/>
              <a:pPr/>
              <a:t>2013-08-07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D8AC2-1E3F-4C53-99F8-0E22AF94E1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000" dirty="0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000" dirty="0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D8AC2-1E3F-4C53-99F8-0E22AF94E1A4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7080A-9C37-4974-BDFF-2D5177AC41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667000"/>
            <a:ext cx="6400800" cy="942975"/>
          </a:xfrm>
          <a:prstGeom prst="rect">
            <a:avLst/>
          </a:prstGeo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58880" y="6481142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 sz="13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6146226A-88D7-43A7-B3D3-64F17CE6A2A9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3C289-3BD6-4E72-B36B-59E1959A488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229F8-5E0D-4300-B95F-099F38AA1BE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4CA92-D5FC-4ECF-9495-D42E0EC2DFF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88652-F4C0-421C-9A1C-253F9C4B56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1E71E-27D4-4EF7-9063-A2FB0821026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C1612-4E18-4471-AEE1-6708E59E931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82839-80C3-4183-9683-597082AA591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C4827-C54A-41E6-852B-64ECF56644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FA837-A8B4-42B0-9B3E-A97093068BB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~1\기본\LOCALS~1\Temp\Hnc\BinData\EMB00000c600403.jpg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96" t="12660" r="13667" b="6239"/>
          <a:stretch>
            <a:fillRect/>
          </a:stretch>
        </p:blipFill>
        <p:spPr bwMode="auto">
          <a:xfrm>
            <a:off x="0" y="6525344"/>
            <a:ext cx="2123728" cy="332655"/>
          </a:xfrm>
          <a:prstGeom prst="rect">
            <a:avLst/>
          </a:prstGeom>
          <a:noFill/>
        </p:spPr>
      </p:pic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30888" y="6580534"/>
            <a:ext cx="2133600" cy="376858"/>
          </a:xfrm>
          <a:prstGeom prst="rect">
            <a:avLst/>
          </a:prstGeom>
          <a:ln/>
        </p:spPr>
        <p:txBody>
          <a:bodyPr/>
          <a:lstStyle>
            <a:lvl1pPr>
              <a:defRPr sz="13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r">
              <a:defRPr/>
            </a:pPr>
            <a:fld id="{6146226A-88D7-43A7-B3D3-64F17CE6A2A9}" type="slidenum">
              <a:rPr lang="en-US" altLang="ko-KR" smtClean="0"/>
              <a:pPr algn="r">
                <a:defRPr/>
              </a:pPr>
              <a:t>‹#›</a:t>
            </a:fld>
            <a:endParaRPr lang="en-US" altLang="ko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wmf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wmf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wmf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emf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 descr="b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2420888"/>
            <a:ext cx="912495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67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9922" y="5110480"/>
            <a:ext cx="1074048" cy="9108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0" y="2780928"/>
            <a:ext cx="91440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500" b="1" dirty="0" smtClean="0">
                <a:ln w="15240">
                  <a:solidFill>
                    <a:schemeClr val="bg1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정책연계 활용제고를 위한 설명회</a:t>
            </a:r>
            <a:endParaRPr kumimoji="0" lang="ko-KR" altLang="en-US" sz="4500" b="1" dirty="0">
              <a:ln w="15240">
                <a:solidFill>
                  <a:schemeClr val="bg1"/>
                </a:solidFill>
                <a:prstDash val="solid"/>
              </a:ln>
              <a:solidFill>
                <a:srgbClr val="6600CC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187624" y="1844824"/>
            <a:ext cx="68945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40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40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40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회 여수시 사회조사 통계자료</a:t>
            </a:r>
            <a:endParaRPr lang="en-US" altLang="ko-KR" sz="40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2" name="Picture 11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02684" y="5127417"/>
            <a:ext cx="1781484" cy="8638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Picture 2" descr="C:\DOCUME~1\기본\LOCALS~1\Temp\Hnc\BinData\EMB00000c60040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0"/>
            <a:ext cx="1790806" cy="5651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0" y="554922"/>
            <a:ext cx="9144000" cy="6330462"/>
            <a:chOff x="0" y="554922"/>
            <a:chExt cx="9144000" cy="6330462"/>
          </a:xfrm>
        </p:grpSpPr>
        <p:pic>
          <p:nvPicPr>
            <p:cNvPr id="22" name="그림 21" descr="제목배경-4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4922"/>
              <a:ext cx="9144000" cy="6330462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2771800" y="581779"/>
              <a:ext cx="35719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800" b="1" dirty="0">
                  <a:ln w="19050">
                    <a:solidFill>
                      <a:schemeClr val="bg1"/>
                    </a:solidFill>
                    <a:prstDash val="solid"/>
                  </a:ln>
                  <a:solidFill>
                    <a:srgbClr val="6600CC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설 명 순 서</a:t>
              </a:r>
            </a:p>
          </p:txBody>
        </p:sp>
      </p:grp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88878" y="1554751"/>
            <a:ext cx="7522285" cy="94691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9601" tIns="44802" rIns="89601" bIns="44802" anchor="ctr"/>
          <a:lstStyle/>
          <a:p>
            <a:endParaRPr lang="ko-KR" altLang="en-US" sz="300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959261" y="3892460"/>
            <a:ext cx="3382962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사회조사 활용사례</a:t>
            </a:r>
            <a:endParaRPr lang="en-US" altLang="ko-KR" sz="40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gray">
          <a:xfrm rot="3419336">
            <a:off x="1043253" y="2874568"/>
            <a:ext cx="576000" cy="540000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475E00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CC00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>
              <a:solidFill>
                <a:schemeClr val="bg1"/>
              </a:solidFill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gray">
          <a:xfrm>
            <a:off x="1103834" y="2768086"/>
            <a:ext cx="502061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4000" b="1" dirty="0">
                <a:solidFill>
                  <a:schemeClr val="bg1"/>
                </a:solidFill>
              </a:rPr>
              <a:t>II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gray">
          <a:xfrm rot="3419336">
            <a:off x="1060716" y="3906444"/>
            <a:ext cx="576000" cy="540000"/>
          </a:xfrm>
          <a:prstGeom prst="rect">
            <a:avLst/>
          </a:prstGeom>
          <a:solidFill>
            <a:srgbClr val="C7CDFD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C7CDFD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gray">
          <a:xfrm>
            <a:off x="1094756" y="3810388"/>
            <a:ext cx="636713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3800" b="1" dirty="0">
                <a:solidFill>
                  <a:schemeClr val="bg1"/>
                </a:solidFill>
              </a:rPr>
              <a:t>III</a:t>
            </a: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1946696" y="2839744"/>
            <a:ext cx="5326151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여수시 사회조사 주요 결과</a:t>
            </a:r>
            <a:endParaRPr lang="ko-KR" altLang="en-US" sz="40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1880801" y="1635100"/>
            <a:ext cx="5180012" cy="6477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latin typeface="HY견고딕" pitchFamily="18" charset="-127"/>
                <a:ea typeface="HY견고딕" pitchFamily="18" charset="-127"/>
              </a:rPr>
              <a:t>개요</a:t>
            </a:r>
            <a:endParaRPr lang="ko-KR" altLang="en-US" sz="4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gray">
          <a:xfrm rot="3419336">
            <a:off x="1033900" y="1786704"/>
            <a:ext cx="576000" cy="540000"/>
          </a:xfrm>
          <a:prstGeom prst="rect">
            <a:avLst/>
          </a:prstGeom>
          <a:gradFill rotWithShape="1">
            <a:gsLst>
              <a:gs pos="0">
                <a:srgbClr val="F8C228"/>
              </a:gs>
              <a:gs pos="100000">
                <a:srgbClr val="735A13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8C228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>
              <a:solidFill>
                <a:schemeClr val="bg1"/>
              </a:solidFill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gray">
          <a:xfrm>
            <a:off x="1166194" y="1679497"/>
            <a:ext cx="343364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4000" b="1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gray">
          <a:xfrm rot="3419336">
            <a:off x="1060715" y="5002644"/>
            <a:ext cx="576000" cy="540000"/>
          </a:xfrm>
          <a:prstGeom prst="rect">
            <a:avLst/>
          </a:prstGeom>
          <a:gradFill rotWithShape="1">
            <a:gsLst>
              <a:gs pos="0">
                <a:srgbClr val="006699"/>
              </a:gs>
              <a:gs pos="100000">
                <a:srgbClr val="002F47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006699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/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gray">
          <a:xfrm>
            <a:off x="1081494" y="4896961"/>
            <a:ext cx="662361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3800" b="1" dirty="0">
                <a:solidFill>
                  <a:schemeClr val="bg1"/>
                </a:solidFill>
              </a:rPr>
              <a:t>IV</a:t>
            </a:r>
          </a:p>
        </p:txBody>
      </p:sp>
      <p:sp>
        <p:nvSpPr>
          <p:cNvPr id="19" name="AutoShape 15"/>
          <p:cNvSpPr>
            <a:spLocks noChangeArrowheads="1"/>
          </p:cNvSpPr>
          <p:nvPr/>
        </p:nvSpPr>
        <p:spPr bwMode="auto">
          <a:xfrm>
            <a:off x="1931491" y="4970442"/>
            <a:ext cx="6504958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/>
            <a:r>
              <a:rPr lang="ko-KR" altLang="en-US" sz="4000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여수시 사회조사 활용 방안</a:t>
            </a:r>
            <a:endParaRPr lang="ko-KR" altLang="en-US" sz="40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AutoShape 10"/>
          <p:cNvSpPr>
            <a:spLocks noChangeArrowheads="1"/>
          </p:cNvSpPr>
          <p:nvPr/>
        </p:nvSpPr>
        <p:spPr bwMode="auto">
          <a:xfrm>
            <a:off x="1878642" y="1631861"/>
            <a:ext cx="6393607" cy="6477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개요</a:t>
            </a:r>
            <a:endParaRPr lang="ko-KR" altLang="en-US" sz="4000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87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2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3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849886" y="692696"/>
            <a:ext cx="7322514" cy="792088"/>
          </a:xfrm>
          <a:prstGeom prst="roundRect">
            <a:avLst>
              <a:gd name="adj" fmla="val 16667"/>
            </a:avLst>
          </a:prstGeom>
          <a:solidFill>
            <a:srgbClr val="CCDBA9"/>
          </a:solidFill>
          <a:ln w="28575">
            <a:solidFill>
              <a:srgbClr val="00B0F0"/>
            </a:solidFill>
            <a:round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66269" y="576084"/>
            <a:ext cx="6643734" cy="73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300" b="1" dirty="0" smtClean="0">
                <a:solidFill>
                  <a:srgbClr val="0033CC"/>
                </a:solidFill>
                <a:latin typeface="HY헤드라인M" pitchFamily="18" charset="-127"/>
                <a:ea typeface="HY헤드라인M" pitchFamily="18" charset="-127"/>
              </a:rPr>
              <a:t>시민의 소리를 듣는 방법은</a:t>
            </a:r>
            <a:r>
              <a:rPr lang="en-US" altLang="ko-KR" sz="3300" b="1" dirty="0" smtClean="0">
                <a:solidFill>
                  <a:srgbClr val="0033CC"/>
                </a:solidFill>
                <a:latin typeface="HY헤드라인M" pitchFamily="18" charset="-127"/>
                <a:ea typeface="HY헤드라인M" pitchFamily="18" charset="-127"/>
              </a:rPr>
              <a:t>???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06458" y="2411011"/>
            <a:ext cx="8142006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8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사회조사는</a:t>
            </a:r>
            <a:r>
              <a:rPr lang="en-US" altLang="ko-KR" sz="28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…</a:t>
            </a:r>
          </a:p>
          <a:p>
            <a:pPr>
              <a:lnSpc>
                <a:spcPct val="120000"/>
              </a:lnSpc>
            </a:pPr>
            <a:endParaRPr lang="en-US" altLang="ko-KR" sz="800" b="1" dirty="0" smtClean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30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지역의 주민을 </a:t>
            </a:r>
            <a:r>
              <a:rPr lang="ko-KR" altLang="en-US" sz="3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대상으로 직접적으로 </a:t>
            </a:r>
            <a:endParaRPr lang="en-US" altLang="ko-KR" sz="30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3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지역과 관련한 정책에 대한 </a:t>
            </a:r>
            <a:endParaRPr lang="en-US" altLang="ko-KR" sz="30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3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인식도 및 만족도의 의견조사를 실시함으로써</a:t>
            </a:r>
            <a:r>
              <a:rPr lang="en-US" altLang="ko-KR" sz="3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</a:t>
            </a:r>
          </a:p>
        </p:txBody>
      </p:sp>
      <p:sp>
        <p:nvSpPr>
          <p:cNvPr id="19" name="Rectangle 120"/>
          <p:cNvSpPr>
            <a:spLocks noChangeArrowheads="1"/>
          </p:cNvSpPr>
          <p:nvPr/>
        </p:nvSpPr>
        <p:spPr bwMode="gray">
          <a:xfrm>
            <a:off x="467544" y="2193712"/>
            <a:ext cx="8208912" cy="4043599"/>
          </a:xfrm>
          <a:prstGeom prst="rect">
            <a:avLst/>
          </a:prstGeom>
          <a:noFill/>
          <a:ln w="57150" cmpd="thickThin" algn="ctr">
            <a:solidFill>
              <a:srgbClr val="FF00FF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l" eaLnBrk="1" fontAlgn="base" latinLnBrk="1" hangingPunct="1"/>
            <a:endParaRPr lang="ko-KR" altLang="ko-KR" sz="110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AutoShape 116"/>
          <p:cNvSpPr>
            <a:spLocks noChangeArrowheads="1"/>
          </p:cNvSpPr>
          <p:nvPr/>
        </p:nvSpPr>
        <p:spPr bwMode="blackWhite">
          <a:xfrm rot="5400000">
            <a:off x="3968230" y="-57812"/>
            <a:ext cx="780938" cy="4032449"/>
          </a:xfrm>
          <a:prstGeom prst="rightArrow">
            <a:avLst>
              <a:gd name="adj1" fmla="val 87120"/>
              <a:gd name="adj2" fmla="val 27468"/>
            </a:avLst>
          </a:prstGeom>
          <a:solidFill>
            <a:srgbClr val="00B0F0"/>
          </a:solidFill>
          <a:ln w="28575">
            <a:solidFill>
              <a:srgbClr val="FFC000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2088232" y="1582068"/>
            <a:ext cx="4572000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Times New Roman" pitchFamily="16" charset="0"/>
              <a:buNone/>
              <a:defRPr/>
            </a:pPr>
            <a:r>
              <a:rPr lang="ko-KR" altLang="en-US" sz="35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사회조사 활용</a:t>
            </a:r>
            <a:endParaRPr lang="ko-KR" altLang="en-US" sz="3500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39911" y="4892967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ko-KR" altLang="en-US" sz="3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지역의 특색 및 실정에 부합하는 다양한 </a:t>
            </a:r>
            <a:endParaRPr lang="en-US" altLang="ko-KR" sz="3000" b="1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0">
              <a:lnSpc>
                <a:spcPct val="120000"/>
              </a:lnSpc>
            </a:pPr>
            <a:r>
              <a:rPr lang="ko-KR" altLang="en-US" sz="30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정책의 집행과 평가를 가능하게 하는 도구</a:t>
            </a:r>
            <a:r>
              <a:rPr lang="ko-KR" altLang="en-US" sz="3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임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  <p:bldP spid="20" grpId="0" animBg="1"/>
      <p:bldP spid="21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4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72841" y="908728"/>
            <a:ext cx="2286016" cy="6480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575092" y="980166"/>
            <a:ext cx="4821237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49263" latinLnBrk="0">
              <a:spcBef>
                <a:spcPts val="15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조사목적</a:t>
            </a:r>
            <a:endParaRPr kumimoji="0" lang="ko-KR" altLang="en-US" sz="2800" b="1" dirty="0"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27" name="TextBox 14"/>
          <p:cNvSpPr txBox="1">
            <a:spLocks noChangeArrowheads="1"/>
          </p:cNvSpPr>
          <p:nvPr/>
        </p:nvSpPr>
        <p:spPr bwMode="auto">
          <a:xfrm>
            <a:off x="372841" y="1418497"/>
            <a:ext cx="87154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○</a:t>
            </a:r>
            <a:r>
              <a:rPr lang="ko-KR" altLang="en-US" sz="2000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여수시민들의  삶의  질과  관련된  사회적  관심사와  시민 의식을 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조사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하여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시민의  만족도와  사회적  여건  파악  및  변화  추이  분석</a:t>
            </a:r>
            <a:endParaRPr lang="en-US" altLang="ko-KR" sz="2000" b="1" dirty="0" smtClean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○</a:t>
            </a:r>
            <a:r>
              <a:rPr lang="ko-KR" altLang="en-US" sz="2000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조사결과를  각종  정책  입안</a:t>
            </a:r>
            <a:r>
              <a:rPr lang="ko-KR" altLang="en-US" sz="20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및 </a:t>
            </a:r>
            <a:r>
              <a:rPr lang="ko-KR" altLang="en-US" sz="2000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연구  자료로  활용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72841" y="2637562"/>
            <a:ext cx="2286016" cy="6474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9" name="TextBox 14"/>
          <p:cNvSpPr txBox="1">
            <a:spLocks noChangeArrowheads="1"/>
          </p:cNvSpPr>
          <p:nvPr/>
        </p:nvSpPr>
        <p:spPr bwMode="auto">
          <a:xfrm>
            <a:off x="372841" y="3137629"/>
            <a:ext cx="82868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○ 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2009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년  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:  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회  여수시  사회조사</a:t>
            </a:r>
            <a:endParaRPr lang="en-US" altLang="ko-KR" sz="2000" b="1" dirty="0" smtClean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○ 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2011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년  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:  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회  여수시  사회조사</a:t>
            </a:r>
            <a:endParaRPr lang="en-US" altLang="ko-KR" sz="2000" b="1" dirty="0" smtClean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20000"/>
              </a:lnSpc>
              <a:defRPr/>
            </a:pP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○ </a:t>
            </a: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년  </a:t>
            </a: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: 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회  여수시  사회조사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592557" y="2694696"/>
            <a:ext cx="4821237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49263" latinLnBrk="0">
              <a:spcBef>
                <a:spcPts val="15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조사연혁</a:t>
            </a:r>
            <a:endParaRPr kumimoji="0" lang="ko-KR" altLang="en-US" sz="2800" b="1" dirty="0"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72841" y="4366662"/>
            <a:ext cx="2286016" cy="64651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2" name="TextBox 14"/>
          <p:cNvSpPr txBox="1">
            <a:spLocks noChangeArrowheads="1"/>
          </p:cNvSpPr>
          <p:nvPr/>
        </p:nvSpPr>
        <p:spPr bwMode="auto">
          <a:xfrm>
            <a:off x="372841" y="4875707"/>
            <a:ext cx="8286808" cy="41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○ 조사 기간  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:   </a:t>
            </a:r>
            <a:r>
              <a:rPr lang="en-US" altLang="ko-KR" sz="20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2013. 4. 17. ~ 4. 30. (10</a:t>
            </a:r>
            <a:r>
              <a:rPr lang="ko-KR" altLang="en-US" sz="20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일간</a:t>
            </a:r>
            <a:r>
              <a:rPr lang="en-US" altLang="ko-KR" sz="20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592557" y="4423795"/>
            <a:ext cx="4821237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49263" latinLnBrk="0">
              <a:spcBef>
                <a:spcPts val="15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조사기간</a:t>
            </a:r>
            <a:endParaRPr kumimoji="0" lang="ko-KR" altLang="en-US" sz="2800" b="1" dirty="0"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64070" y="5406668"/>
            <a:ext cx="2419630" cy="6146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" name="TextBox 14"/>
          <p:cNvSpPr txBox="1">
            <a:spLocks noChangeArrowheads="1"/>
          </p:cNvSpPr>
          <p:nvPr/>
        </p:nvSpPr>
        <p:spPr bwMode="auto">
          <a:xfrm>
            <a:off x="372840" y="5849532"/>
            <a:ext cx="877115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○ 여수시 거주 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1,000 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표본가구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 만 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15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세 이상 </a:t>
            </a:r>
            <a:r>
              <a:rPr lang="ko-KR" altLang="en-US" sz="2000" b="1" dirty="0" err="1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가구원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(2,012</a:t>
            </a:r>
            <a:r>
              <a:rPr lang="ko-KR" altLang="en-US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592557" y="5474953"/>
            <a:ext cx="5103031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defTabSz="449263" latinLnBrk="0">
              <a:spcBef>
                <a:spcPts val="15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ko-KR" altLang="en-US" sz="2800" b="1" dirty="0" smtClean="0"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조사대상</a:t>
            </a:r>
            <a:endParaRPr kumimoji="0" lang="ko-KR" altLang="en-US" sz="2800" b="1" dirty="0"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594776" y="227195"/>
            <a:ext cx="8081680" cy="537509"/>
            <a:chOff x="1331640" y="1363070"/>
            <a:chExt cx="1495915" cy="537509"/>
          </a:xfrm>
          <a:solidFill>
            <a:schemeClr val="accent1">
              <a:lumMod val="50000"/>
            </a:schemeClr>
          </a:solidFill>
        </p:grpSpPr>
        <p:sp>
          <p:nvSpPr>
            <p:cNvPr id="38" name="모서리가 둥근 직사각형 37"/>
            <p:cNvSpPr/>
            <p:nvPr/>
          </p:nvSpPr>
          <p:spPr>
            <a:xfrm>
              <a:off x="1331640" y="1363070"/>
              <a:ext cx="1495915" cy="504056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39" name="AutoShape 7"/>
            <p:cNvSpPr>
              <a:spLocks noChangeArrowheads="1"/>
            </p:cNvSpPr>
            <p:nvPr/>
          </p:nvSpPr>
          <p:spPr bwMode="auto">
            <a:xfrm>
              <a:off x="1365093" y="1401625"/>
              <a:ext cx="1401151" cy="498954"/>
            </a:xfrm>
            <a:prstGeom prst="roundRect">
              <a:avLst>
                <a:gd name="adj" fmla="val 938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spcBef>
                  <a:spcPts val="900"/>
                </a:spcBef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ko-KR" altLang="en-US" sz="3000" b="1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여수시 사회조사 개요</a:t>
              </a:r>
              <a:endParaRPr lang="ko-KR" altLang="en-US" sz="3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5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890559" y="2074809"/>
            <a:ext cx="7522285" cy="94691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9601" tIns="44802" rIns="89601" bIns="44802" anchor="ctr"/>
          <a:lstStyle/>
          <a:p>
            <a:endParaRPr lang="ko-KR" altLang="en-US" sz="3000"/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2009234" y="3315198"/>
            <a:ext cx="3382962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사회조사 활용사례</a:t>
            </a:r>
            <a:endParaRPr lang="en-US" altLang="ko-KR" sz="40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gray">
          <a:xfrm rot="3419336">
            <a:off x="1067236" y="2292204"/>
            <a:ext cx="576000" cy="540000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475E00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CC00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>
              <a:solidFill>
                <a:schemeClr val="bg1"/>
              </a:solidFill>
            </a:endParaRP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gray">
          <a:xfrm>
            <a:off x="1127817" y="2174571"/>
            <a:ext cx="502061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4000" b="1" dirty="0">
                <a:solidFill>
                  <a:schemeClr val="bg1"/>
                </a:solidFill>
              </a:rPr>
              <a:t>II</a:t>
            </a: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gray">
          <a:xfrm rot="3419336">
            <a:off x="1084699" y="3346382"/>
            <a:ext cx="576000" cy="540000"/>
          </a:xfrm>
          <a:prstGeom prst="rect">
            <a:avLst/>
          </a:prstGeom>
          <a:solidFill>
            <a:srgbClr val="C7CDFD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C7CDFD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/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gray">
          <a:xfrm>
            <a:off x="1118739" y="3250326"/>
            <a:ext cx="636713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3800" b="1" dirty="0">
                <a:solidFill>
                  <a:schemeClr val="bg1"/>
                </a:solidFill>
              </a:rPr>
              <a:t>III</a:t>
            </a: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auto">
          <a:xfrm>
            <a:off x="1970679" y="2218825"/>
            <a:ext cx="5326151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여수시 사회조사 주요 결과</a:t>
            </a:r>
            <a:endParaRPr lang="ko-KR" altLang="en-US" sz="4000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AutoShape 10"/>
          <p:cNvSpPr>
            <a:spLocks noChangeArrowheads="1"/>
          </p:cNvSpPr>
          <p:nvPr/>
        </p:nvSpPr>
        <p:spPr bwMode="auto">
          <a:xfrm>
            <a:off x="1904784" y="1052736"/>
            <a:ext cx="5180012" cy="6477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개요</a:t>
            </a:r>
            <a:endParaRPr lang="ko-KR" altLang="en-US" sz="40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gray">
          <a:xfrm rot="3419336">
            <a:off x="1057883" y="1204340"/>
            <a:ext cx="576000" cy="540000"/>
          </a:xfrm>
          <a:prstGeom prst="rect">
            <a:avLst/>
          </a:prstGeom>
          <a:gradFill rotWithShape="1">
            <a:gsLst>
              <a:gs pos="0">
                <a:srgbClr val="F8C228"/>
              </a:gs>
              <a:gs pos="100000">
                <a:srgbClr val="735A13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8C228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>
              <a:solidFill>
                <a:schemeClr val="bg1"/>
              </a:solidFill>
            </a:endParaRPr>
          </a:p>
        </p:txBody>
      </p:sp>
      <p:sp>
        <p:nvSpPr>
          <p:cNvPr id="30" name="Text Box 12"/>
          <p:cNvSpPr txBox="1">
            <a:spLocks noChangeArrowheads="1"/>
          </p:cNvSpPr>
          <p:nvPr/>
        </p:nvSpPr>
        <p:spPr bwMode="gray">
          <a:xfrm>
            <a:off x="1190177" y="1097133"/>
            <a:ext cx="343364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4000" b="1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gray">
          <a:xfrm rot="3419336">
            <a:off x="1084698" y="4464884"/>
            <a:ext cx="576000" cy="540000"/>
          </a:xfrm>
          <a:prstGeom prst="rect">
            <a:avLst/>
          </a:prstGeom>
          <a:gradFill rotWithShape="1">
            <a:gsLst>
              <a:gs pos="0">
                <a:srgbClr val="006699"/>
              </a:gs>
              <a:gs pos="100000">
                <a:srgbClr val="002F47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006699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/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gray">
          <a:xfrm>
            <a:off x="1105477" y="4359201"/>
            <a:ext cx="662361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3800" b="1" dirty="0">
                <a:solidFill>
                  <a:schemeClr val="bg1"/>
                </a:solidFill>
              </a:rPr>
              <a:t>IV</a:t>
            </a:r>
          </a:p>
        </p:txBody>
      </p:sp>
      <p:sp>
        <p:nvSpPr>
          <p:cNvPr id="33" name="AutoShape 15"/>
          <p:cNvSpPr>
            <a:spLocks noChangeArrowheads="1"/>
          </p:cNvSpPr>
          <p:nvPr/>
        </p:nvSpPr>
        <p:spPr bwMode="auto">
          <a:xfrm>
            <a:off x="1955474" y="4432682"/>
            <a:ext cx="6504958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/>
            <a:r>
              <a:rPr lang="ko-KR" altLang="en-US" sz="4000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여수시 사회조사 활용 방안</a:t>
            </a:r>
            <a:endParaRPr lang="ko-KR" altLang="en-US" sz="40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32620" y="35715"/>
            <a:ext cx="9011380" cy="59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3700" b="1" dirty="0" smtClean="0">
                <a:solidFill>
                  <a:schemeClr val="bg1"/>
                </a:solidFill>
                <a:latin typeface="바탕체" pitchFamily="17" charset="-127"/>
                <a:ea typeface="바탕체" pitchFamily="17" charset="-127"/>
              </a:rPr>
              <a:t> </a:t>
            </a:r>
            <a:r>
              <a:rPr lang="ko-KR" altLang="en-US" sz="34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여수시 사회조사와 시정 연계</a:t>
            </a:r>
            <a:endParaRPr lang="en-US" altLang="ko-KR" sz="3400" b="1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683568" y="1845850"/>
            <a:ext cx="237626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주거생활 </a:t>
            </a:r>
            <a:endParaRPr lang="en-US" altLang="ko-KR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교육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·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평생학습</a:t>
            </a:r>
            <a:endParaRPr lang="en-US" altLang="ko-KR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 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고용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·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지역경제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4. 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대중 교통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5. 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보건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·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위생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 algn="l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6. 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사회복지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7.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관광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·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문화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·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체육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8. 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자치행정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9.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가구</a:t>
            </a:r>
            <a:endParaRPr lang="en-US" altLang="ko-KR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467544" y="1772816"/>
            <a:ext cx="3168352" cy="4320480"/>
          </a:xfrm>
          <a:prstGeom prst="roundRect">
            <a:avLst/>
          </a:prstGeom>
          <a:noFill/>
          <a:ln w="285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FFFF00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8" name="그룹 36"/>
          <p:cNvGrpSpPr/>
          <p:nvPr/>
        </p:nvGrpSpPr>
        <p:grpSpPr>
          <a:xfrm>
            <a:off x="406687" y="1161127"/>
            <a:ext cx="3301217" cy="432048"/>
            <a:chOff x="1331640" y="1363070"/>
            <a:chExt cx="1495915" cy="504056"/>
          </a:xfrm>
          <a:solidFill>
            <a:schemeClr val="accent1">
              <a:lumMod val="50000"/>
            </a:schemeClr>
          </a:solidFill>
        </p:grpSpPr>
        <p:sp>
          <p:nvSpPr>
            <p:cNvPr id="10" name="모서리가 둥근 직사각형 9"/>
            <p:cNvSpPr/>
            <p:nvPr/>
          </p:nvSpPr>
          <p:spPr>
            <a:xfrm>
              <a:off x="1331640" y="1363070"/>
              <a:ext cx="1495915" cy="50405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1365093" y="1401625"/>
              <a:ext cx="1401151" cy="419411"/>
            </a:xfrm>
            <a:prstGeom prst="roundRect">
              <a:avLst>
                <a:gd name="adj" fmla="val 938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spcBef>
                  <a:spcPts val="900"/>
                </a:spcBef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ko-KR" altLang="en-US" sz="25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여수시 사회조사 결과</a:t>
              </a:r>
              <a:endParaRPr lang="ko-KR" altLang="en-US" sz="2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2" name="그룹 36"/>
          <p:cNvGrpSpPr/>
          <p:nvPr/>
        </p:nvGrpSpPr>
        <p:grpSpPr>
          <a:xfrm>
            <a:off x="4704865" y="1161127"/>
            <a:ext cx="3395527" cy="432048"/>
            <a:chOff x="1331640" y="1363070"/>
            <a:chExt cx="1495915" cy="504056"/>
          </a:xfrm>
          <a:solidFill>
            <a:schemeClr val="accent1">
              <a:lumMod val="50000"/>
            </a:schemeClr>
          </a:solidFill>
        </p:grpSpPr>
        <p:sp>
          <p:nvSpPr>
            <p:cNvPr id="15" name="모서리가 둥근 직사각형 14"/>
            <p:cNvSpPr/>
            <p:nvPr/>
          </p:nvSpPr>
          <p:spPr>
            <a:xfrm>
              <a:off x="1331640" y="1363070"/>
              <a:ext cx="1495915" cy="50405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" name="AutoShape 7"/>
            <p:cNvSpPr>
              <a:spLocks noChangeArrowheads="1"/>
            </p:cNvSpPr>
            <p:nvPr/>
          </p:nvSpPr>
          <p:spPr bwMode="auto">
            <a:xfrm>
              <a:off x="1365093" y="1401625"/>
              <a:ext cx="1401151" cy="419411"/>
            </a:xfrm>
            <a:prstGeom prst="roundRect">
              <a:avLst>
                <a:gd name="adj" fmla="val 938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spcBef>
                  <a:spcPts val="900"/>
                </a:spcBef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altLang="ko-KR" sz="2500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2013 </a:t>
              </a:r>
              <a:r>
                <a:rPr lang="ko-KR" altLang="en-US" sz="2500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시정 운영방향</a:t>
              </a:r>
              <a:endParaRPr lang="ko-KR" altLang="en-US" sz="2500" dirty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7" name="모서리가 둥근 직사각형 16"/>
          <p:cNvSpPr/>
          <p:nvPr/>
        </p:nvSpPr>
        <p:spPr>
          <a:xfrm>
            <a:off x="4068702" y="1760941"/>
            <a:ext cx="4895786" cy="4260347"/>
          </a:xfrm>
          <a:prstGeom prst="roundRect">
            <a:avLst/>
          </a:prstGeom>
          <a:noFill/>
          <a:ln w="285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/>
          <p:cNvCxnSpPr/>
          <p:nvPr/>
        </p:nvCxnSpPr>
        <p:spPr>
          <a:xfrm>
            <a:off x="2771800" y="2204864"/>
            <a:ext cx="1584176" cy="36004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2915816" y="2636912"/>
            <a:ext cx="1512168" cy="1008112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2915816" y="3068960"/>
            <a:ext cx="1512168" cy="72008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4"/>
          <p:cNvSpPr txBox="1">
            <a:spLocks noChangeArrowheads="1"/>
          </p:cNvSpPr>
          <p:nvPr/>
        </p:nvSpPr>
        <p:spPr bwMode="auto">
          <a:xfrm>
            <a:off x="4361343" y="1949755"/>
            <a:ext cx="472690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국제해양관광레저스포츠 거점 개발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b="1" dirty="0" err="1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살기좋은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b="1" dirty="0" err="1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남해안권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허브도시 조성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풍요로운 지역경제 활성화 도모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000" b="1" dirty="0" err="1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품격있는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국제 교육문화도시 육성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더불어 사는 행복한 복지도시 실현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6.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청렴하고 투명한 </a:t>
            </a:r>
            <a:r>
              <a:rPr lang="ko-KR" altLang="en-US" sz="2000" b="1" dirty="0" err="1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열린시정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구현</a:t>
            </a:r>
            <a:endParaRPr lang="en-US" altLang="ko-KR" sz="2000" b="1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797152"/>
            <a:ext cx="24098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직선 화살표 연결선 27"/>
          <p:cNvCxnSpPr/>
          <p:nvPr/>
        </p:nvCxnSpPr>
        <p:spPr>
          <a:xfrm flipV="1">
            <a:off x="2843808" y="4509120"/>
            <a:ext cx="1512168" cy="1296144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 flipV="1">
            <a:off x="2843808" y="4509120"/>
            <a:ext cx="1512168" cy="792088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 flipV="1">
            <a:off x="2843808" y="4077072"/>
            <a:ext cx="1512168" cy="36004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>
            <a:off x="2771800" y="3933056"/>
            <a:ext cx="1584176" cy="144016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 flipV="1">
            <a:off x="2771800" y="3140968"/>
            <a:ext cx="1656184" cy="360040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 flipV="1">
            <a:off x="2915816" y="3645024"/>
            <a:ext cx="1512168" cy="792088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/>
          <p:nvPr/>
        </p:nvCxnSpPr>
        <p:spPr>
          <a:xfrm flipV="1">
            <a:off x="2915816" y="2276872"/>
            <a:ext cx="1440160" cy="2592288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6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2" name="직선 화살표 연결선 51"/>
          <p:cNvCxnSpPr/>
          <p:nvPr/>
        </p:nvCxnSpPr>
        <p:spPr>
          <a:xfrm flipV="1">
            <a:off x="2843808" y="2636912"/>
            <a:ext cx="1512168" cy="2736304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2843808" y="2636912"/>
            <a:ext cx="1512168" cy="3168352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V="1">
            <a:off x="2771800" y="2576055"/>
            <a:ext cx="1584176" cy="924953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그룹 78"/>
          <p:cNvGrpSpPr/>
          <p:nvPr/>
        </p:nvGrpSpPr>
        <p:grpSpPr>
          <a:xfrm>
            <a:off x="2987824" y="2636912"/>
            <a:ext cx="1728191" cy="1008112"/>
            <a:chOff x="2915816" y="2636912"/>
            <a:chExt cx="1728191" cy="1008112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2915816" y="2636912"/>
              <a:ext cx="1728191" cy="100811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979149" y="2672428"/>
              <a:ext cx="1632180" cy="8925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600" dirty="0" smtClean="0">
                  <a:solidFill>
                    <a:schemeClr val="accent2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연계방안</a:t>
              </a:r>
              <a:endParaRPr lang="en-US" altLang="ko-KR" sz="2600" dirty="0" smtClean="0">
                <a:solidFill>
                  <a:schemeClr val="accent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600" dirty="0" smtClean="0">
                  <a:solidFill>
                    <a:schemeClr val="accent2">
                      <a:lumMod val="7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모     색</a:t>
              </a: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1835696" y="5267691"/>
            <a:ext cx="4464496" cy="1296144"/>
            <a:chOff x="1803038" y="5445224"/>
            <a:chExt cx="3960440" cy="1296144"/>
          </a:xfrm>
        </p:grpSpPr>
        <p:sp>
          <p:nvSpPr>
            <p:cNvPr id="77" name="AutoShape 119"/>
            <p:cNvSpPr>
              <a:spLocks noChangeArrowheads="1"/>
            </p:cNvSpPr>
            <p:nvPr/>
          </p:nvSpPr>
          <p:spPr bwMode="blackWhite">
            <a:xfrm rot="16200000">
              <a:off x="3135186" y="4113076"/>
              <a:ext cx="1296144" cy="3960440"/>
            </a:xfrm>
            <a:prstGeom prst="rightArrow">
              <a:avLst>
                <a:gd name="adj1" fmla="val 87120"/>
                <a:gd name="adj2" fmla="val 27459"/>
              </a:avLst>
            </a:prstGeom>
            <a:solidFill>
              <a:srgbClr val="F3DFA5"/>
            </a:solidFill>
            <a:ln w="9525">
              <a:solidFill>
                <a:schemeClr val="tx1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191012" y="5650538"/>
              <a:ext cx="308545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800" b="1" dirty="0" smtClean="0">
                  <a:solidFill>
                    <a:schemeClr val="accent2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시민 의견을 적극</a:t>
              </a:r>
              <a:endParaRPr lang="en-US" altLang="ko-KR" sz="2800" b="1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lang="ko-KR" altLang="en-US" sz="2800" b="1" dirty="0" smtClean="0">
                  <a:solidFill>
                    <a:schemeClr val="accent2">
                      <a:lumMod val="7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 반영한 시정 운영</a:t>
              </a:r>
              <a:endParaRPr lang="ko-KR" altLang="en-US" sz="2800" dirty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7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9" name="차트 18"/>
          <p:cNvGraphicFramePr/>
          <p:nvPr/>
        </p:nvGraphicFramePr>
        <p:xfrm>
          <a:off x="827584" y="1844824"/>
          <a:ext cx="612068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41393" y="441053"/>
            <a:ext cx="8523095" cy="197983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altLang="ko-KR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05413" y="491853"/>
            <a:ext cx="8267986" cy="69850"/>
          </a:xfrm>
          <a:prstGeom prst="rect">
            <a:avLst/>
          </a:prstGeom>
          <a:solidFill>
            <a:srgbClr val="588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179512" y="188640"/>
            <a:ext cx="6840760" cy="7200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24E12"/>
              </a:gs>
              <a:gs pos="100000">
                <a:srgbClr val="57862C"/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AutoShape 26"/>
          <p:cNvSpPr>
            <a:spLocks noChangeArrowheads="1"/>
          </p:cNvSpPr>
          <p:nvPr/>
        </p:nvSpPr>
        <p:spPr bwMode="auto">
          <a:xfrm>
            <a:off x="361158" y="209704"/>
            <a:ext cx="6443090" cy="4109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96863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323528" y="323945"/>
            <a:ext cx="576064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주거생활 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거주지 만족도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4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355" y="980728"/>
            <a:ext cx="7762061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여수시민이 느끼는 거주지 만족도는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1628800"/>
            <a:ext cx="662713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   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살기 좋은 곳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 79.4%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0" y="50405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676456" y="6505599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pPr/>
              <a:t>8</a:t>
            </a:fld>
            <a:endParaRPr lang="ko-KR" altLang="en-US" sz="1400" b="1" i="1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76872"/>
            <a:ext cx="91440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" descr="C:\Users\user\AppData\Local\Microsoft\Windows\Temporary Internet Files\Content.IE5\W3KKQMWC\MC90042356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5433" y="3345841"/>
            <a:ext cx="354559" cy="443199"/>
          </a:xfrm>
          <a:prstGeom prst="rect">
            <a:avLst/>
          </a:prstGeom>
          <a:noFill/>
        </p:spPr>
      </p:pic>
      <p:sp>
        <p:nvSpPr>
          <p:cNvPr id="16" name="아래쪽 화살표 15"/>
          <p:cNvSpPr/>
          <p:nvPr/>
        </p:nvSpPr>
        <p:spPr>
          <a:xfrm>
            <a:off x="3347864" y="2996952"/>
            <a:ext cx="1296144" cy="936104"/>
          </a:xfrm>
          <a:prstGeom prst="downArrow">
            <a:avLst>
              <a:gd name="adj1" fmla="val 50000"/>
              <a:gd name="adj2" fmla="val 30940"/>
            </a:avLst>
          </a:prstGeom>
          <a:solidFill>
            <a:srgbClr val="CCDBA9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740160" y="2780928"/>
            <a:ext cx="233589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5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쇼핑센터</a:t>
            </a:r>
            <a:r>
              <a:rPr lang="en-US" altLang="ko-KR" sz="25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500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병원</a:t>
            </a:r>
            <a:endParaRPr lang="ko-KR" altLang="en-US" sz="2500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69385" y="297037"/>
            <a:ext cx="8523095" cy="197983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altLang="ko-KR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33405" y="347837"/>
            <a:ext cx="8267986" cy="69850"/>
          </a:xfrm>
          <a:prstGeom prst="rect">
            <a:avLst/>
          </a:prstGeom>
          <a:solidFill>
            <a:srgbClr val="588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AutoShape 25"/>
          <p:cNvSpPr>
            <a:spLocks noChangeArrowheads="1"/>
          </p:cNvSpPr>
          <p:nvPr/>
        </p:nvSpPr>
        <p:spPr bwMode="auto">
          <a:xfrm>
            <a:off x="107504" y="44624"/>
            <a:ext cx="6840760" cy="7200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24E12"/>
              </a:gs>
              <a:gs pos="100000">
                <a:srgbClr val="57862C"/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" name="AutoShape 26"/>
          <p:cNvSpPr>
            <a:spLocks noChangeArrowheads="1"/>
          </p:cNvSpPr>
          <p:nvPr/>
        </p:nvSpPr>
        <p:spPr bwMode="auto">
          <a:xfrm>
            <a:off x="289150" y="65688"/>
            <a:ext cx="6443090" cy="4109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96863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251520" y="179929"/>
            <a:ext cx="648072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주거생활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생활여건의 변화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36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2347" y="836712"/>
            <a:ext cx="572143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2011</a:t>
            </a:r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년 대비  생활여건은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7725" y="1484784"/>
            <a:ext cx="8550739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생활편의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제외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모든 부분 좋아져</a:t>
            </a:r>
            <a:endParaRPr lang="en-US" altLang="ko-KR" sz="4000" b="1" spc="50" dirty="0" smtClean="0">
              <a:ln w="12700" cmpd="sng">
                <a:solidFill>
                  <a:schemeClr val="accent3"/>
                </a:solidFill>
                <a:prstDash val="solid"/>
              </a:ln>
              <a:solidFill>
                <a:srgbClr val="0070C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676456" y="6505599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9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64904"/>
            <a:ext cx="7200799" cy="3705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1"/>
          <p:cNvSpPr txBox="1"/>
          <p:nvPr/>
        </p:nvSpPr>
        <p:spPr>
          <a:xfrm>
            <a:off x="683568" y="2492896"/>
            <a:ext cx="5904656" cy="86409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 b="1" dirty="0" smtClean="0">
                <a:latin typeface="HY견고딕" pitchFamily="18" charset="-127"/>
                <a:ea typeface="HY견고딕" pitchFamily="18" charset="-127"/>
              </a:rPr>
              <a:t>       </a:t>
            </a:r>
            <a:r>
              <a:rPr lang="ko-KR" altLang="en-US" sz="25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중학교 </a:t>
            </a:r>
            <a:r>
              <a:rPr lang="en-US" altLang="ko-KR" sz="25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5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학년 자녀가 있다면 </a:t>
            </a:r>
            <a:endParaRPr lang="en-US" altLang="ko-KR" sz="2500" b="1" dirty="0" smtClean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5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“</a:t>
            </a:r>
            <a:r>
              <a:rPr lang="ko-KR" altLang="en-US" sz="25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여수시 소재 고등학교</a:t>
            </a:r>
            <a:r>
              <a:rPr lang="en-US" altLang="ko-KR" sz="25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25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로 보내겠다</a:t>
            </a:r>
            <a:endParaRPr lang="ko-KR" altLang="en-US" sz="2500" b="1" dirty="0">
              <a:solidFill>
                <a:srgbClr val="0000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059832" y="4653136"/>
            <a:ext cx="510267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5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2500" dirty="0" err="1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내고장</a:t>
            </a:r>
            <a:r>
              <a:rPr lang="ko-KR" altLang="en-US" sz="25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 학교 보내기 운동 결실</a:t>
            </a:r>
            <a:r>
              <a:rPr lang="en-US" altLang="ko-KR" sz="2500" dirty="0" smtClean="0">
                <a:solidFill>
                  <a:srgbClr val="0033CC"/>
                </a:solidFill>
                <a:latin typeface="HY견고딕" pitchFamily="18" charset="-127"/>
                <a:ea typeface="HY견고딕" pitchFamily="18" charset="-127"/>
              </a:rPr>
              <a:t>”</a:t>
            </a:r>
            <a:endParaRPr lang="ko-KR" altLang="en-US" sz="2500" dirty="0">
              <a:solidFill>
                <a:srgbClr val="00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64" y="2060848"/>
            <a:ext cx="906954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" descr="C:\Users\user\AppData\Local\Microsoft\Windows\Temporary Internet Files\Content.IE5\W3KKQMWC\MC900423567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156" y="2351730"/>
            <a:ext cx="285752" cy="357190"/>
          </a:xfrm>
          <a:prstGeom prst="rect">
            <a:avLst/>
          </a:prstGeom>
          <a:noFill/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41393" y="369045"/>
            <a:ext cx="8523095" cy="197983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altLang="ko-KR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05413" y="419845"/>
            <a:ext cx="8267986" cy="69850"/>
          </a:xfrm>
          <a:prstGeom prst="rect">
            <a:avLst/>
          </a:prstGeom>
          <a:solidFill>
            <a:srgbClr val="588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AutoShape 25"/>
          <p:cNvSpPr>
            <a:spLocks noChangeArrowheads="1"/>
          </p:cNvSpPr>
          <p:nvPr/>
        </p:nvSpPr>
        <p:spPr bwMode="auto">
          <a:xfrm>
            <a:off x="179512" y="116632"/>
            <a:ext cx="6912768" cy="7200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24E12"/>
              </a:gs>
              <a:gs pos="100000">
                <a:srgbClr val="57862C"/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" name="AutoShape 26"/>
          <p:cNvSpPr>
            <a:spLocks noChangeArrowheads="1"/>
          </p:cNvSpPr>
          <p:nvPr/>
        </p:nvSpPr>
        <p:spPr bwMode="auto">
          <a:xfrm>
            <a:off x="361158" y="137696"/>
            <a:ext cx="6587106" cy="4109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96863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323528" y="260648"/>
            <a:ext cx="6624736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교육</a:t>
            </a:r>
            <a:r>
              <a:rPr lang="en-US" altLang="ko-KR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평생학습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교육환경 개선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36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544" y="908720"/>
            <a:ext cx="8480207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교육환경 개선을 위해 실시할 </a:t>
            </a:r>
            <a:r>
              <a:rPr lang="ko-KR" altLang="en-US" sz="3600" b="1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정책 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순위</a:t>
            </a:r>
            <a:endParaRPr lang="en-US" altLang="ko-KR" sz="3600" b="1" dirty="0" smtClean="0">
              <a:ln w="18000">
                <a:solidFill>
                  <a:schemeClr val="accent5"/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7791" y="1556792"/>
            <a:ext cx="5767926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    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장학사업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”32.1%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차트 13"/>
          <p:cNvGraphicFramePr/>
          <p:nvPr/>
        </p:nvGraphicFramePr>
        <p:xfrm>
          <a:off x="467544" y="2348880"/>
          <a:ext cx="849694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532440" y="6550223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10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2008" y="2060848"/>
            <a:ext cx="8892480" cy="4417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2" name="차트 21"/>
          <p:cNvGraphicFramePr/>
          <p:nvPr/>
        </p:nvGraphicFramePr>
        <p:xfrm>
          <a:off x="323528" y="2204864"/>
          <a:ext cx="835292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3" name="Picture 2" descr="C:\Users\user\AppData\Local\Microsoft\Windows\Temporary Internet Files\Content.IE5\W3KKQMWC\MC900423567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02634" y="5494930"/>
            <a:ext cx="356821" cy="446027"/>
          </a:xfrm>
          <a:prstGeom prst="rect">
            <a:avLst/>
          </a:prstGeom>
          <a:noFill/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41393" y="297037"/>
            <a:ext cx="8523095" cy="197983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altLang="ko-KR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505413" y="347837"/>
            <a:ext cx="8267986" cy="69850"/>
          </a:xfrm>
          <a:prstGeom prst="rect">
            <a:avLst/>
          </a:prstGeom>
          <a:solidFill>
            <a:srgbClr val="588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AutoShape 25"/>
          <p:cNvSpPr>
            <a:spLocks noChangeArrowheads="1"/>
          </p:cNvSpPr>
          <p:nvPr/>
        </p:nvSpPr>
        <p:spPr bwMode="auto">
          <a:xfrm>
            <a:off x="179512" y="44624"/>
            <a:ext cx="7632848" cy="7200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24E12"/>
              </a:gs>
              <a:gs pos="100000">
                <a:srgbClr val="57862C"/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AutoShape 26"/>
          <p:cNvSpPr>
            <a:spLocks noChangeArrowheads="1"/>
          </p:cNvSpPr>
          <p:nvPr/>
        </p:nvSpPr>
        <p:spPr bwMode="auto">
          <a:xfrm>
            <a:off x="361158" y="65688"/>
            <a:ext cx="7307186" cy="4109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96863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323528" y="188640"/>
            <a:ext cx="720080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고용</a:t>
            </a:r>
            <a:r>
              <a:rPr lang="en-US" altLang="ko-KR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지역경제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재래시장 활성화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36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836712"/>
            <a:ext cx="625042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재래시장 활성화를 위해서는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7791" y="1484784"/>
            <a:ext cx="766107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       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주차시설  확보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”57.6%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Graphic spid="2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11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5392" y="2348880"/>
            <a:ext cx="676875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810" y="2276872"/>
            <a:ext cx="7924389" cy="468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 descr="C:\Users\user\AppData\Local\Microsoft\Windows\Temporary Internet Files\Content.IE5\W3KKQMWC\MC900423567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40167" y="2936630"/>
            <a:ext cx="336289" cy="420362"/>
          </a:xfrm>
          <a:prstGeom prst="rect">
            <a:avLst/>
          </a:prstGeom>
          <a:noFill/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41393" y="297037"/>
            <a:ext cx="8523095" cy="197983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altLang="ko-KR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505413" y="347837"/>
            <a:ext cx="8267986" cy="69850"/>
          </a:xfrm>
          <a:prstGeom prst="rect">
            <a:avLst/>
          </a:prstGeom>
          <a:solidFill>
            <a:srgbClr val="588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AutoShape 25"/>
          <p:cNvSpPr>
            <a:spLocks noChangeArrowheads="1"/>
          </p:cNvSpPr>
          <p:nvPr/>
        </p:nvSpPr>
        <p:spPr bwMode="auto">
          <a:xfrm>
            <a:off x="179512" y="44624"/>
            <a:ext cx="7272808" cy="7200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24E12"/>
              </a:gs>
              <a:gs pos="100000">
                <a:srgbClr val="57862C"/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AutoShape 26"/>
          <p:cNvSpPr>
            <a:spLocks noChangeArrowheads="1"/>
          </p:cNvSpPr>
          <p:nvPr/>
        </p:nvSpPr>
        <p:spPr bwMode="auto">
          <a:xfrm>
            <a:off x="361158" y="65688"/>
            <a:ext cx="6947146" cy="4109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96863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" name="Text Box 27"/>
          <p:cNvSpPr txBox="1">
            <a:spLocks noChangeArrowheads="1"/>
          </p:cNvSpPr>
          <p:nvPr/>
        </p:nvSpPr>
        <p:spPr bwMode="auto">
          <a:xfrm>
            <a:off x="323528" y="179929"/>
            <a:ext cx="6984776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대중교통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시내버스 만족도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36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836712"/>
            <a:ext cx="6476453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시내버스 이용자  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54.7%  </a:t>
            </a:r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만족</a:t>
            </a:r>
            <a:endParaRPr lang="en-US" altLang="ko-KR" sz="3600" b="1" dirty="0" smtClean="0">
              <a:ln w="18000">
                <a:solidFill>
                  <a:schemeClr val="accent5"/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7791" y="1484784"/>
            <a:ext cx="8725466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불만족 이유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불친절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난폭운전 등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12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276872"/>
            <a:ext cx="8257830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41393" y="369045"/>
            <a:ext cx="8523095" cy="197983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altLang="ko-KR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05413" y="419845"/>
            <a:ext cx="8267986" cy="69850"/>
          </a:xfrm>
          <a:prstGeom prst="rect">
            <a:avLst/>
          </a:prstGeom>
          <a:solidFill>
            <a:srgbClr val="588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179512" y="116632"/>
            <a:ext cx="7272808" cy="7200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24E12"/>
              </a:gs>
              <a:gs pos="100000">
                <a:srgbClr val="57862C"/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AutoShape 26"/>
          <p:cNvSpPr>
            <a:spLocks noChangeArrowheads="1"/>
          </p:cNvSpPr>
          <p:nvPr/>
        </p:nvSpPr>
        <p:spPr bwMode="auto">
          <a:xfrm>
            <a:off x="361158" y="137696"/>
            <a:ext cx="6947146" cy="4109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96863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" name="Text Box 27"/>
          <p:cNvSpPr txBox="1">
            <a:spLocks noChangeArrowheads="1"/>
          </p:cNvSpPr>
          <p:nvPr/>
        </p:nvSpPr>
        <p:spPr bwMode="auto">
          <a:xfrm>
            <a:off x="323528" y="260648"/>
            <a:ext cx="6984776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보건</a:t>
            </a:r>
            <a:r>
              <a:rPr lang="en-US" altLang="ko-KR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위생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식당 음식 서비스업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36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908720"/>
            <a:ext cx="728917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관내 식당 음식 서비스업 만족도 중</a:t>
            </a:r>
            <a:endParaRPr lang="en-US" altLang="ko-KR" sz="3600" b="1" dirty="0" smtClean="0">
              <a:ln w="18000">
                <a:solidFill>
                  <a:schemeClr val="accent5"/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7791" y="1556792"/>
            <a:ext cx="7845417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위생 청결도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가장 낮게 나타나</a:t>
            </a:r>
            <a:endParaRPr lang="en-US" altLang="ko-KR" sz="4000" b="1" spc="50" dirty="0" smtClean="0">
              <a:ln w="12700" cmpd="sng">
                <a:solidFill>
                  <a:schemeClr val="accent3"/>
                </a:solidFill>
                <a:prstDash val="solid"/>
              </a:ln>
              <a:solidFill>
                <a:srgbClr val="0070C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20888"/>
            <a:ext cx="891490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392578"/>
            <a:ext cx="8748464" cy="413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13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393" y="369045"/>
            <a:ext cx="8523095" cy="197983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altLang="ko-KR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5413" y="419845"/>
            <a:ext cx="8267986" cy="69850"/>
          </a:xfrm>
          <a:prstGeom prst="rect">
            <a:avLst/>
          </a:prstGeom>
          <a:solidFill>
            <a:srgbClr val="588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AutoShape 25"/>
          <p:cNvSpPr>
            <a:spLocks noChangeArrowheads="1"/>
          </p:cNvSpPr>
          <p:nvPr/>
        </p:nvSpPr>
        <p:spPr bwMode="auto">
          <a:xfrm>
            <a:off x="179512" y="116632"/>
            <a:ext cx="8280920" cy="7200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24E12"/>
              </a:gs>
              <a:gs pos="100000">
                <a:srgbClr val="57862C"/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" name="AutoShape 26"/>
          <p:cNvSpPr>
            <a:spLocks noChangeArrowheads="1"/>
          </p:cNvSpPr>
          <p:nvPr/>
        </p:nvSpPr>
        <p:spPr bwMode="auto">
          <a:xfrm>
            <a:off x="361158" y="137696"/>
            <a:ext cx="8027266" cy="4109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96863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251520" y="260648"/>
            <a:ext cx="828092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관</a:t>
            </a:r>
            <a:r>
              <a:rPr lang="ko-KR" altLang="en-US" sz="3600" b="1" spc="-3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광</a:t>
            </a:r>
            <a:r>
              <a:rPr lang="en-US" altLang="ko-KR" sz="3600" b="1" spc="-3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문</a:t>
            </a:r>
            <a:r>
              <a:rPr lang="ko-KR" altLang="en-US" sz="3600" b="1" spc="-3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화</a:t>
            </a:r>
            <a:r>
              <a:rPr lang="ko-KR" altLang="en-US" sz="3600" b="1" spc="-3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 b="1" spc="-3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체육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지역문화행사 만족도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36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908720"/>
            <a:ext cx="6401111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지역문화행사 불만족 이유는 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4902" y="1556792"/>
            <a:ext cx="7021474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행사시설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편의시설  부실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차트 24"/>
          <p:cNvGraphicFramePr/>
          <p:nvPr/>
        </p:nvGraphicFramePr>
        <p:xfrm>
          <a:off x="395536" y="2276872"/>
          <a:ext cx="860444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2" descr="C:\Users\user\AppData\Local\Microsoft\Windows\Temporary Internet Files\Content.IE5\W3KKQMWC\MC90042356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725144"/>
            <a:ext cx="330180" cy="41272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14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393" y="297037"/>
            <a:ext cx="8523095" cy="197983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altLang="ko-KR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5413" y="347837"/>
            <a:ext cx="8267986" cy="69850"/>
          </a:xfrm>
          <a:prstGeom prst="rect">
            <a:avLst/>
          </a:prstGeom>
          <a:solidFill>
            <a:srgbClr val="588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AutoShape 25"/>
          <p:cNvSpPr>
            <a:spLocks noChangeArrowheads="1"/>
          </p:cNvSpPr>
          <p:nvPr/>
        </p:nvSpPr>
        <p:spPr bwMode="auto">
          <a:xfrm>
            <a:off x="179512" y="44624"/>
            <a:ext cx="7920880" cy="7200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24E12"/>
              </a:gs>
              <a:gs pos="100000">
                <a:srgbClr val="57862C"/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" name="AutoShape 26"/>
          <p:cNvSpPr>
            <a:spLocks noChangeArrowheads="1"/>
          </p:cNvSpPr>
          <p:nvPr/>
        </p:nvSpPr>
        <p:spPr bwMode="auto">
          <a:xfrm>
            <a:off x="361158" y="65688"/>
            <a:ext cx="7595218" cy="4109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96863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323528" y="188640"/>
            <a:ext cx="7704856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자치행정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미래지향적 도시여건 조성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36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836712"/>
            <a:ext cx="8215711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미래지향적 도시여건 조성을 위해서는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520" y="1484784"/>
            <a:ext cx="8529899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종합병원 등 의료시설 확충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증가</a:t>
            </a:r>
            <a:endParaRPr lang="en-US" altLang="ko-KR" sz="4000" b="1" spc="50" dirty="0" smtClean="0">
              <a:ln w="12700" cmpd="sng">
                <a:solidFill>
                  <a:schemeClr val="accent3"/>
                </a:solidFill>
                <a:prstDash val="solid"/>
              </a:ln>
              <a:solidFill>
                <a:srgbClr val="0070C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676456" y="6577607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15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9818"/>
            <a:ext cx="9060391" cy="428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57127"/>
            <a:ext cx="9097313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393" y="297037"/>
            <a:ext cx="8523095" cy="197983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altLang="ko-KR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5413" y="347837"/>
            <a:ext cx="8267986" cy="69850"/>
          </a:xfrm>
          <a:prstGeom prst="rect">
            <a:avLst/>
          </a:prstGeom>
          <a:solidFill>
            <a:srgbClr val="588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AutoShape 25"/>
          <p:cNvSpPr>
            <a:spLocks noChangeArrowheads="1"/>
          </p:cNvSpPr>
          <p:nvPr/>
        </p:nvSpPr>
        <p:spPr bwMode="auto">
          <a:xfrm>
            <a:off x="179512" y="44624"/>
            <a:ext cx="7920880" cy="7200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24E12"/>
              </a:gs>
              <a:gs pos="100000">
                <a:srgbClr val="57862C"/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" name="AutoShape 26"/>
          <p:cNvSpPr>
            <a:spLocks noChangeArrowheads="1"/>
          </p:cNvSpPr>
          <p:nvPr/>
        </p:nvSpPr>
        <p:spPr bwMode="auto">
          <a:xfrm>
            <a:off x="361158" y="65688"/>
            <a:ext cx="7595218" cy="4109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96863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323528" y="179929"/>
            <a:ext cx="7704856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자치행정 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시정참여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36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836712"/>
            <a:ext cx="751519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행정정보 취득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“TV, </a:t>
            </a:r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신문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라디오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3632" y="1484784"/>
            <a:ext cx="819487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시정 참여 형태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각종 행사 참여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16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2014" y="2504027"/>
            <a:ext cx="5112568" cy="438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781" y="2348880"/>
            <a:ext cx="8634699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393" y="297037"/>
            <a:ext cx="8523095" cy="197983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altLang="ko-KR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33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5413" y="347837"/>
            <a:ext cx="8267986" cy="69850"/>
          </a:xfrm>
          <a:prstGeom prst="rect">
            <a:avLst/>
          </a:prstGeom>
          <a:solidFill>
            <a:srgbClr val="588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AutoShape 25"/>
          <p:cNvSpPr>
            <a:spLocks noChangeArrowheads="1"/>
          </p:cNvSpPr>
          <p:nvPr/>
        </p:nvSpPr>
        <p:spPr bwMode="auto">
          <a:xfrm>
            <a:off x="179512" y="44624"/>
            <a:ext cx="7920880" cy="72008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24E12"/>
              </a:gs>
              <a:gs pos="100000">
                <a:srgbClr val="57862C"/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" name="AutoShape 26"/>
          <p:cNvSpPr>
            <a:spLocks noChangeArrowheads="1"/>
          </p:cNvSpPr>
          <p:nvPr/>
        </p:nvSpPr>
        <p:spPr bwMode="auto">
          <a:xfrm>
            <a:off x="361158" y="65688"/>
            <a:ext cx="7595218" cy="4109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96863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323528" y="179929"/>
            <a:ext cx="7704856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36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가구 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이사 계획</a:t>
            </a:r>
            <a:r>
              <a:rPr lang="en-US" altLang="ko-KR" sz="36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36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7900" y="836712"/>
            <a:ext cx="8914620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년 이내 이사계획 있는 가구는</a:t>
            </a:r>
            <a:r>
              <a:rPr lang="en-US" altLang="ko-KR" sz="3600" b="1" dirty="0" smtClean="0">
                <a:ln w="18000">
                  <a:solidFill>
                    <a:schemeClr val="accent5"/>
                  </a:solidFill>
                  <a:prstDash val="solid"/>
                  <a:miter lim="800000"/>
                </a:ln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?“9.7%”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220" y="1484784"/>
            <a:ext cx="908133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이사 계획 이유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직장</a:t>
            </a:r>
            <a:r>
              <a:rPr lang="en-US" altLang="ko-KR" sz="4000" b="1" spc="-30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”,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자녀교육</a:t>
            </a:r>
            <a:r>
              <a:rPr lang="en-US" altLang="ko-KR" sz="4000" b="1" spc="50" dirty="0" smtClean="0">
                <a:ln w="12700" cmpd="sng">
                  <a:solidFill>
                    <a:schemeClr val="accent3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17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777878" y="3263023"/>
            <a:ext cx="7522285" cy="94691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9601" tIns="44802" rIns="89601" bIns="44802" anchor="ctr"/>
          <a:lstStyle/>
          <a:p>
            <a:endParaRPr lang="ko-KR" altLang="en-US" sz="3000"/>
          </a:p>
        </p:txBody>
      </p:sp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1874079" y="3356875"/>
            <a:ext cx="3382962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사회조사 활용사례</a:t>
            </a:r>
            <a:endParaRPr lang="en-US" altLang="ko-KR" sz="4000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gray">
          <a:xfrm rot="3419336">
            <a:off x="995228" y="2330759"/>
            <a:ext cx="576000" cy="540000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475E00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CC00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>
              <a:solidFill>
                <a:schemeClr val="bg1"/>
              </a:solidFill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gray">
          <a:xfrm>
            <a:off x="1055809" y="2224277"/>
            <a:ext cx="502061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4000" b="1" dirty="0">
                <a:solidFill>
                  <a:schemeClr val="bg1"/>
                </a:solidFill>
              </a:rPr>
              <a:t>II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gray">
          <a:xfrm rot="3419336">
            <a:off x="1012691" y="3396088"/>
            <a:ext cx="576000" cy="540000"/>
          </a:xfrm>
          <a:prstGeom prst="rect">
            <a:avLst/>
          </a:prstGeom>
          <a:solidFill>
            <a:srgbClr val="C7CDFD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C7CDFD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/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gray">
          <a:xfrm>
            <a:off x="1046731" y="3300032"/>
            <a:ext cx="636713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3800" b="1" dirty="0">
                <a:solidFill>
                  <a:schemeClr val="bg1"/>
                </a:solidFill>
              </a:rPr>
              <a:t>III</a:t>
            </a:r>
          </a:p>
        </p:txBody>
      </p:sp>
      <p:sp>
        <p:nvSpPr>
          <p:cNvPr id="26" name="AutoShape 9"/>
          <p:cNvSpPr>
            <a:spLocks noChangeArrowheads="1"/>
          </p:cNvSpPr>
          <p:nvPr/>
        </p:nvSpPr>
        <p:spPr bwMode="auto">
          <a:xfrm>
            <a:off x="1826663" y="2290833"/>
            <a:ext cx="5326151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여수시 사회조사 주요 결과</a:t>
            </a:r>
            <a:endParaRPr lang="ko-KR" altLang="en-US" sz="40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AutoShape 10"/>
          <p:cNvSpPr>
            <a:spLocks noChangeArrowheads="1"/>
          </p:cNvSpPr>
          <p:nvPr/>
        </p:nvSpPr>
        <p:spPr bwMode="auto">
          <a:xfrm>
            <a:off x="1832776" y="1124744"/>
            <a:ext cx="5180012" cy="6477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개요</a:t>
            </a:r>
            <a:endParaRPr lang="ko-KR" altLang="en-US" sz="40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gray">
          <a:xfrm rot="3419336">
            <a:off x="985875" y="1276348"/>
            <a:ext cx="576000" cy="540000"/>
          </a:xfrm>
          <a:prstGeom prst="rect">
            <a:avLst/>
          </a:prstGeom>
          <a:gradFill rotWithShape="1">
            <a:gsLst>
              <a:gs pos="0">
                <a:srgbClr val="F8C228"/>
              </a:gs>
              <a:gs pos="100000">
                <a:srgbClr val="735A13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8C228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>
              <a:solidFill>
                <a:schemeClr val="bg1"/>
              </a:solidFill>
            </a:endParaRPr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gray">
          <a:xfrm>
            <a:off x="1118169" y="1169141"/>
            <a:ext cx="343364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4000" b="1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gray">
          <a:xfrm rot="3419336">
            <a:off x="1012690" y="4492288"/>
            <a:ext cx="576000" cy="540000"/>
          </a:xfrm>
          <a:prstGeom prst="rect">
            <a:avLst/>
          </a:prstGeom>
          <a:gradFill rotWithShape="1">
            <a:gsLst>
              <a:gs pos="0">
                <a:srgbClr val="006699"/>
              </a:gs>
              <a:gs pos="100000">
                <a:srgbClr val="002F47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006699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/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gray">
          <a:xfrm>
            <a:off x="1033469" y="4386605"/>
            <a:ext cx="662361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3800" b="1" dirty="0">
                <a:solidFill>
                  <a:schemeClr val="bg1"/>
                </a:solidFill>
              </a:rPr>
              <a:t>IV</a:t>
            </a:r>
          </a:p>
        </p:txBody>
      </p:sp>
      <p:sp>
        <p:nvSpPr>
          <p:cNvPr id="32" name="AutoShape 15"/>
          <p:cNvSpPr>
            <a:spLocks noChangeArrowheads="1"/>
          </p:cNvSpPr>
          <p:nvPr/>
        </p:nvSpPr>
        <p:spPr bwMode="auto">
          <a:xfrm>
            <a:off x="1883466" y="4460086"/>
            <a:ext cx="6504958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/>
            <a:r>
              <a:rPr lang="ko-KR" altLang="en-US" sz="4000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여수시 사회조사 활용 방안</a:t>
            </a:r>
            <a:endParaRPr lang="ko-KR" altLang="en-US" sz="40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32620" y="58017"/>
            <a:ext cx="9011380" cy="59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ko-KR" altLang="en-US" sz="3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강남구</a:t>
            </a:r>
            <a:r>
              <a:rPr lang="ko-KR" altLang="en-US" sz="3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사회조사 활용 사례</a:t>
            </a:r>
            <a:endParaRPr lang="en-US" altLang="ko-KR" sz="3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5" name="차트 4"/>
          <p:cNvGraphicFramePr/>
          <p:nvPr/>
        </p:nvGraphicFramePr>
        <p:xfrm>
          <a:off x="323528" y="191683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직사각형 9"/>
          <p:cNvSpPr/>
          <p:nvPr/>
        </p:nvSpPr>
        <p:spPr>
          <a:xfrm>
            <a:off x="3911830" y="1662253"/>
            <a:ext cx="51206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○ 평가기간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: 2007.8.27 ~ 31(5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일간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○ 평가분야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전화응대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○ 전화응대 모니터링 </a:t>
            </a: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: 57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개 부서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(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구본청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31,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동사무소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26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○ 평가방법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자체점검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시보 직원</a:t>
            </a: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(36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들을 활용</a:t>
            </a: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자체 점검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-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구조화된 민원 예상 질문서를 통한 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000" b="1" dirty="0" smtClean="0"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민원인  가장</a:t>
            </a:r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문의한 후 전화응대 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상태 평가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b="1" dirty="0" smtClean="0">
                <a:latin typeface="HY견고딕" pitchFamily="18" charset="-127"/>
                <a:ea typeface="HY견고딕" pitchFamily="18" charset="-127"/>
              </a:rPr>
              <a:t>○ </a:t>
            </a:r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우수부서 시상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·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동 상위 각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 부서 포상금  지급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○ 부진부서  조치사항 </a:t>
            </a:r>
            <a:endParaRPr lang="en-US" altLang="ko-KR" sz="20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구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·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동 하위 각 </a:t>
            </a:r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개 부서 대책 보고 및 </a:t>
            </a:r>
            <a:endParaRPr lang="en-US" altLang="ko-KR" sz="20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20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직원교육 실시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857022" y="1412776"/>
            <a:ext cx="4963450" cy="4752528"/>
          </a:xfrm>
          <a:prstGeom prst="roundRect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334679" y="1435078"/>
            <a:ext cx="3168352" cy="3864162"/>
          </a:xfrm>
          <a:prstGeom prst="roundRect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그룹 36"/>
          <p:cNvGrpSpPr/>
          <p:nvPr/>
        </p:nvGrpSpPr>
        <p:grpSpPr>
          <a:xfrm>
            <a:off x="478695" y="1147046"/>
            <a:ext cx="2797426" cy="432048"/>
            <a:chOff x="1331640" y="1363070"/>
            <a:chExt cx="1495915" cy="504056"/>
          </a:xfrm>
          <a:solidFill>
            <a:schemeClr val="accent1">
              <a:lumMod val="50000"/>
            </a:schemeClr>
          </a:solidFill>
        </p:grpSpPr>
        <p:sp>
          <p:nvSpPr>
            <p:cNvPr id="19" name="모서리가 둥근 직사각형 18"/>
            <p:cNvSpPr/>
            <p:nvPr/>
          </p:nvSpPr>
          <p:spPr>
            <a:xfrm>
              <a:off x="1331640" y="1363070"/>
              <a:ext cx="1495915" cy="50405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>
                <a:solidFill>
                  <a:schemeClr val="bg1"/>
                </a:solidFill>
              </a:endParaRPr>
            </a:p>
          </p:txBody>
        </p:sp>
        <p:sp>
          <p:nvSpPr>
            <p:cNvPr id="20" name="AutoShape 7"/>
            <p:cNvSpPr>
              <a:spLocks noChangeArrowheads="1"/>
            </p:cNvSpPr>
            <p:nvPr/>
          </p:nvSpPr>
          <p:spPr bwMode="auto">
            <a:xfrm>
              <a:off x="1365093" y="1401625"/>
              <a:ext cx="1401151" cy="419411"/>
            </a:xfrm>
            <a:prstGeom prst="roundRect">
              <a:avLst>
                <a:gd name="adj" fmla="val 938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spcBef>
                  <a:spcPts val="900"/>
                </a:spcBef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ko-KR" altLang="en-US" sz="2200" b="1" dirty="0" smtClean="0">
                  <a:solidFill>
                    <a:srgbClr val="0000FF"/>
                  </a:solidFill>
                  <a:ea typeface="휴먼모음T" pitchFamily="18" charset="-127"/>
                </a:rPr>
                <a:t>민원 서비스 불만족 이유</a:t>
              </a:r>
              <a:endParaRPr lang="ko-KR" altLang="en-US" sz="2200" b="1" dirty="0">
                <a:solidFill>
                  <a:srgbClr val="0000FF"/>
                </a:solidFill>
                <a:ea typeface="휴먼모음T" pitchFamily="18" charset="-127"/>
              </a:endParaRPr>
            </a:p>
          </p:txBody>
        </p:sp>
      </p:grpSp>
      <p:grpSp>
        <p:nvGrpSpPr>
          <p:cNvPr id="23" name="그룹 36"/>
          <p:cNvGrpSpPr/>
          <p:nvPr/>
        </p:nvGrpSpPr>
        <p:grpSpPr>
          <a:xfrm>
            <a:off x="4716016" y="1124744"/>
            <a:ext cx="3141478" cy="432048"/>
            <a:chOff x="1331640" y="1363070"/>
            <a:chExt cx="1495915" cy="504056"/>
          </a:xfrm>
          <a:solidFill>
            <a:schemeClr val="accent1">
              <a:lumMod val="50000"/>
            </a:schemeClr>
          </a:solidFill>
        </p:grpSpPr>
        <p:sp>
          <p:nvSpPr>
            <p:cNvPr id="25" name="모서리가 둥근 직사각형 24"/>
            <p:cNvSpPr/>
            <p:nvPr/>
          </p:nvSpPr>
          <p:spPr>
            <a:xfrm>
              <a:off x="1331640" y="1363070"/>
              <a:ext cx="1495915" cy="50405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>
                <a:solidFill>
                  <a:schemeClr val="bg1"/>
                </a:solidFill>
              </a:endParaRPr>
            </a:p>
          </p:txBody>
        </p:sp>
        <p:sp>
          <p:nvSpPr>
            <p:cNvPr id="26" name="AutoShape 7"/>
            <p:cNvSpPr>
              <a:spLocks noChangeArrowheads="1"/>
            </p:cNvSpPr>
            <p:nvPr/>
          </p:nvSpPr>
          <p:spPr bwMode="auto">
            <a:xfrm>
              <a:off x="1365093" y="1401625"/>
              <a:ext cx="1401151" cy="419411"/>
            </a:xfrm>
            <a:prstGeom prst="roundRect">
              <a:avLst>
                <a:gd name="adj" fmla="val 938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spcBef>
                  <a:spcPts val="900"/>
                </a:spcBef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ko-KR" altLang="en-US" sz="2200" b="1" dirty="0" smtClean="0">
                  <a:solidFill>
                    <a:srgbClr val="0000FF"/>
                  </a:solidFill>
                  <a:ea typeface="휴먼모음T" pitchFamily="18" charset="-127"/>
                </a:rPr>
                <a:t>친절한 강남 만들기 추진</a:t>
              </a:r>
              <a:endParaRPr lang="ko-KR" altLang="en-US" sz="2200" b="1" dirty="0">
                <a:solidFill>
                  <a:srgbClr val="0000FF"/>
                </a:solidFill>
                <a:ea typeface="휴먼모음T" pitchFamily="18" charset="-127"/>
              </a:endParaRPr>
            </a:p>
          </p:txBody>
        </p:sp>
      </p:grpSp>
      <p:sp>
        <p:nvSpPr>
          <p:cNvPr id="27" name="AutoShape 119"/>
          <p:cNvSpPr>
            <a:spLocks noChangeArrowheads="1"/>
          </p:cNvSpPr>
          <p:nvPr/>
        </p:nvSpPr>
        <p:spPr bwMode="blackWhite">
          <a:xfrm rot="10800000" flipH="1">
            <a:off x="3419873" y="3068960"/>
            <a:ext cx="610629" cy="720080"/>
          </a:xfrm>
          <a:prstGeom prst="rightArrow">
            <a:avLst>
              <a:gd name="adj1" fmla="val 87120"/>
              <a:gd name="adj2" fmla="val 27459"/>
            </a:avLst>
          </a:prstGeom>
          <a:solidFill>
            <a:srgbClr val="FFC000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18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1" name="Picture 2" descr="C:\Users\user\AppData\Local\Microsoft\Windows\Temporary Internet Files\Content.IE5\W3KKQMWC\MC90042356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66927" y="2227166"/>
            <a:ext cx="501776" cy="429198"/>
          </a:xfrm>
          <a:prstGeom prst="rect">
            <a:avLst/>
          </a:prstGeom>
          <a:noFill/>
        </p:spPr>
      </p:pic>
      <p:sp>
        <p:nvSpPr>
          <p:cNvPr id="22" name="직사각형 21"/>
          <p:cNvSpPr/>
          <p:nvPr/>
        </p:nvSpPr>
        <p:spPr>
          <a:xfrm>
            <a:off x="2134879" y="2731222"/>
            <a:ext cx="1258678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5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직원의 </a:t>
            </a:r>
            <a:endParaRPr lang="en-US" altLang="ko-KR" sz="25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5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불친절</a:t>
            </a:r>
            <a:endParaRPr lang="en-US" altLang="ko-KR" sz="25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5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57.9%</a:t>
            </a:r>
            <a:endParaRPr lang="ko-KR" altLang="en-US" sz="2500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32620" y="58017"/>
            <a:ext cx="9011380" cy="59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ko-KR" altLang="en-US" sz="3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청주시</a:t>
            </a:r>
            <a:r>
              <a:rPr lang="ko-KR" altLang="en-US" sz="3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사회조사 활용 사례</a:t>
            </a:r>
            <a:endParaRPr lang="en-US" altLang="ko-KR" sz="3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67544" y="1389546"/>
            <a:ext cx="3240360" cy="4539784"/>
          </a:xfrm>
          <a:prstGeom prst="round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36"/>
          <p:cNvGrpSpPr/>
          <p:nvPr/>
        </p:nvGrpSpPr>
        <p:grpSpPr>
          <a:xfrm>
            <a:off x="539552" y="1101514"/>
            <a:ext cx="3029438" cy="432048"/>
            <a:chOff x="1331640" y="1363070"/>
            <a:chExt cx="1495915" cy="504056"/>
          </a:xfrm>
          <a:solidFill>
            <a:schemeClr val="accent1">
              <a:lumMod val="50000"/>
            </a:schemeClr>
          </a:solidFill>
        </p:grpSpPr>
        <p:sp>
          <p:nvSpPr>
            <p:cNvPr id="19" name="모서리가 둥근 직사각형 18"/>
            <p:cNvSpPr/>
            <p:nvPr/>
          </p:nvSpPr>
          <p:spPr>
            <a:xfrm>
              <a:off x="1331640" y="1363070"/>
              <a:ext cx="1495915" cy="50405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 dirty="0">
                <a:solidFill>
                  <a:schemeClr val="bg1"/>
                </a:solidFill>
              </a:endParaRPr>
            </a:p>
          </p:txBody>
        </p:sp>
        <p:sp>
          <p:nvSpPr>
            <p:cNvPr id="20" name="AutoShape 7"/>
            <p:cNvSpPr>
              <a:spLocks noChangeArrowheads="1"/>
            </p:cNvSpPr>
            <p:nvPr/>
          </p:nvSpPr>
          <p:spPr bwMode="auto">
            <a:xfrm>
              <a:off x="1365093" y="1401625"/>
              <a:ext cx="1401151" cy="419411"/>
            </a:xfrm>
            <a:prstGeom prst="roundRect">
              <a:avLst>
                <a:gd name="adj" fmla="val 938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spcBef>
                  <a:spcPts val="900"/>
                </a:spcBef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ko-KR" altLang="en-US" sz="2200" b="1" dirty="0" smtClean="0">
                  <a:solidFill>
                    <a:schemeClr val="bg1"/>
                  </a:solidFill>
                  <a:ea typeface="휴먼모음T" pitchFamily="18" charset="-127"/>
                </a:rPr>
                <a:t>장애인 복지사업 희망순위 </a:t>
              </a:r>
              <a:endParaRPr lang="ko-KR" altLang="en-US" sz="2200" b="1" dirty="0">
                <a:solidFill>
                  <a:schemeClr val="bg1"/>
                </a:solidFill>
                <a:ea typeface="휴먼모음T" pitchFamily="18" charset="-127"/>
              </a:endParaRPr>
            </a:p>
          </p:txBody>
        </p:sp>
      </p:grpSp>
      <p:sp>
        <p:nvSpPr>
          <p:cNvPr id="127" name="모서리가 둥근 직사각형 126"/>
          <p:cNvSpPr/>
          <p:nvPr/>
        </p:nvSpPr>
        <p:spPr>
          <a:xfrm>
            <a:off x="3974020" y="1406434"/>
            <a:ext cx="4990468" cy="5046902"/>
          </a:xfrm>
          <a:prstGeom prst="round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8" name="그룹 36"/>
          <p:cNvGrpSpPr/>
          <p:nvPr/>
        </p:nvGrpSpPr>
        <p:grpSpPr>
          <a:xfrm>
            <a:off x="4860458" y="1118402"/>
            <a:ext cx="2880320" cy="432048"/>
            <a:chOff x="1331640" y="1363070"/>
            <a:chExt cx="1495915" cy="504056"/>
          </a:xfrm>
          <a:solidFill>
            <a:schemeClr val="accent1">
              <a:lumMod val="50000"/>
            </a:schemeClr>
          </a:solidFill>
        </p:grpSpPr>
        <p:sp>
          <p:nvSpPr>
            <p:cNvPr id="129" name="모서리가 둥근 직사각형 128"/>
            <p:cNvSpPr/>
            <p:nvPr/>
          </p:nvSpPr>
          <p:spPr>
            <a:xfrm>
              <a:off x="1331640" y="1363070"/>
              <a:ext cx="1495915" cy="50405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30" name="AutoShape 7"/>
            <p:cNvSpPr>
              <a:spLocks noChangeArrowheads="1"/>
            </p:cNvSpPr>
            <p:nvPr/>
          </p:nvSpPr>
          <p:spPr bwMode="auto">
            <a:xfrm>
              <a:off x="1365093" y="1401625"/>
              <a:ext cx="1401151" cy="419411"/>
            </a:xfrm>
            <a:prstGeom prst="roundRect">
              <a:avLst>
                <a:gd name="adj" fmla="val 938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spcBef>
                  <a:spcPts val="900"/>
                </a:spcBef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ko-KR" altLang="en-US" sz="2200" b="1" dirty="0" smtClean="0">
                  <a:solidFill>
                    <a:schemeClr val="bg1"/>
                  </a:solidFill>
                  <a:ea typeface="휴먼모음T" pitchFamily="18" charset="-127"/>
                </a:rPr>
                <a:t>시정운영</a:t>
              </a:r>
              <a:endParaRPr lang="ko-KR" altLang="en-US" sz="2200" b="1" dirty="0">
                <a:solidFill>
                  <a:schemeClr val="bg1"/>
                </a:solidFill>
                <a:ea typeface="휴먼모음T" pitchFamily="18" charset="-127"/>
              </a:endParaRPr>
            </a:p>
          </p:txBody>
        </p:sp>
      </p:grpSp>
      <p:sp>
        <p:nvSpPr>
          <p:cNvPr id="131" name="AutoShape 119"/>
          <p:cNvSpPr>
            <a:spLocks noChangeArrowheads="1"/>
          </p:cNvSpPr>
          <p:nvPr/>
        </p:nvSpPr>
        <p:spPr bwMode="blackWhite">
          <a:xfrm rot="10800000" flipH="1">
            <a:off x="3596395" y="3429000"/>
            <a:ext cx="500066" cy="746988"/>
          </a:xfrm>
          <a:prstGeom prst="rightArrow">
            <a:avLst>
              <a:gd name="adj1" fmla="val 87120"/>
              <a:gd name="adj2" fmla="val 27459"/>
            </a:avLst>
          </a:prstGeom>
          <a:solidFill>
            <a:srgbClr val="FFC000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38" name="그룹 137"/>
          <p:cNvGrpSpPr/>
          <p:nvPr/>
        </p:nvGrpSpPr>
        <p:grpSpPr>
          <a:xfrm>
            <a:off x="3933948" y="1692186"/>
            <a:ext cx="5210052" cy="3762383"/>
            <a:chOff x="4246176" y="1714488"/>
            <a:chExt cx="5210052" cy="3762383"/>
          </a:xfrm>
        </p:grpSpPr>
        <p:sp>
          <p:nvSpPr>
            <p:cNvPr id="132" name="Text Box 24"/>
            <p:cNvSpPr txBox="1">
              <a:spLocks noChangeArrowheads="1"/>
            </p:cNvSpPr>
            <p:nvPr/>
          </p:nvSpPr>
          <p:spPr bwMode="auto">
            <a:xfrm>
              <a:off x="4246176" y="4572008"/>
              <a:ext cx="5210052" cy="9048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prstShdw prst="shdw17" dist="17961" dir="2700000">
                <a:srgbClr val="FFFFFF">
                  <a:gamma/>
                  <a:shade val="60000"/>
                  <a:invGamma/>
                  <a:alpha val="50000"/>
                </a:srgbClr>
              </a:prstShdw>
            </a:effec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b="1" dirty="0" smtClean="0">
                  <a:latin typeface="+mj-lt"/>
                  <a:ea typeface="HY중고딕" pitchFamily="18" charset="-127"/>
                </a:rPr>
                <a:t> </a:t>
              </a:r>
              <a:r>
                <a:rPr lang="ko-KR" altLang="en-US" b="1" dirty="0" smtClean="0">
                  <a:solidFill>
                    <a:schemeClr val="accent3"/>
                  </a:solidFill>
                  <a:latin typeface="+mj-ea"/>
                  <a:ea typeface="+mj-ea"/>
                </a:rPr>
                <a:t>○</a:t>
              </a:r>
              <a:r>
                <a:rPr lang="en-US" altLang="ko-KR" b="1" dirty="0" smtClean="0">
                  <a:solidFill>
                    <a:schemeClr val="accent3"/>
                  </a:solidFill>
                  <a:latin typeface="+mj-ea"/>
                  <a:ea typeface="+mj-ea"/>
                </a:rPr>
                <a:t> </a:t>
              </a:r>
              <a:r>
                <a:rPr lang="ko-KR" altLang="en-US" sz="2200" b="1" dirty="0" smtClean="0">
                  <a:solidFill>
                    <a:schemeClr val="accent3"/>
                  </a:solidFill>
                  <a:latin typeface="HY견고딕" pitchFamily="18" charset="-127"/>
                  <a:ea typeface="HY견고딕" pitchFamily="18" charset="-127"/>
                </a:rPr>
                <a:t>교통약자이동지원센터 설치</a:t>
              </a:r>
              <a:r>
                <a:rPr lang="en-US" altLang="ko-KR" sz="2200" b="1" dirty="0" smtClean="0">
                  <a:solidFill>
                    <a:schemeClr val="accent3"/>
                  </a:solidFill>
                  <a:latin typeface="HY견고딕" pitchFamily="18" charset="-127"/>
                  <a:ea typeface="HY견고딕" pitchFamily="18" charset="-127"/>
                </a:rPr>
                <a:t>(2009),</a:t>
              </a:r>
            </a:p>
            <a:p>
              <a:pPr>
                <a:lnSpc>
                  <a:spcPct val="120000"/>
                </a:lnSpc>
              </a:pPr>
              <a:r>
                <a:rPr lang="ko-KR" altLang="en-US" b="1" dirty="0" smtClean="0">
                  <a:solidFill>
                    <a:srgbClr val="FFFF00"/>
                  </a:solidFill>
                  <a:latin typeface="+mj-ea"/>
                  <a:ea typeface="+mj-ea"/>
                </a:rPr>
                <a:t>     </a:t>
              </a:r>
              <a:r>
                <a:rPr lang="ko-KR" altLang="en-US" sz="2200" b="1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특별교통수단 </a:t>
              </a:r>
              <a:r>
                <a:rPr lang="ko-KR" altLang="en-US" sz="2200" b="1" dirty="0" err="1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청주해피콜</a:t>
              </a:r>
              <a:r>
                <a:rPr lang="ko-KR" altLang="en-US" sz="2200" b="1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2200" b="1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15</a:t>
              </a:r>
              <a:r>
                <a:rPr lang="ko-KR" altLang="en-US" sz="2200" b="1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대 운영</a:t>
              </a:r>
            </a:p>
          </p:txBody>
        </p:sp>
        <p:pic>
          <p:nvPicPr>
            <p:cNvPr id="133" name="Picture 40" descr="청주해피콜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91126" y="1785926"/>
              <a:ext cx="3857652" cy="2714644"/>
            </a:xfrm>
            <a:prstGeom prst="rect">
              <a:avLst/>
            </a:prstGeom>
            <a:noFill/>
          </p:spPr>
        </p:pic>
        <p:sp>
          <p:nvSpPr>
            <p:cNvPr id="135" name="직사각형 134"/>
            <p:cNvSpPr/>
            <p:nvPr/>
          </p:nvSpPr>
          <p:spPr>
            <a:xfrm>
              <a:off x="5429256" y="1714488"/>
              <a:ext cx="2592377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latinLnBrk="0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</a:pPr>
              <a:r>
                <a:rPr lang="ko-KR" altLang="en-US" sz="2500" b="1" dirty="0" smtClean="0">
                  <a:latin typeface="HY헤드라인M" pitchFamily="18" charset="-127"/>
                  <a:ea typeface="HY헤드라인M" pitchFamily="18" charset="-127"/>
                  <a:cs typeface="Arial" charset="0"/>
                </a:rPr>
                <a:t>청주 </a:t>
              </a:r>
              <a:r>
                <a:rPr lang="ko-KR" altLang="en-US" sz="2500" b="1" dirty="0" err="1" smtClean="0">
                  <a:latin typeface="HY헤드라인M" pitchFamily="18" charset="-127"/>
                  <a:ea typeface="HY헤드라인M" pitchFamily="18" charset="-127"/>
                  <a:cs typeface="Arial" charset="0"/>
                </a:rPr>
                <a:t>해피콜</a:t>
              </a:r>
              <a:r>
                <a:rPr lang="ko-KR" altLang="en-US" sz="2500" b="1" dirty="0" smtClean="0">
                  <a:latin typeface="HY헤드라인M" pitchFamily="18" charset="-127"/>
                  <a:ea typeface="HY헤드라인M" pitchFamily="18" charset="-127"/>
                  <a:cs typeface="Arial" charset="0"/>
                </a:rPr>
                <a:t> 운영</a:t>
              </a:r>
            </a:p>
          </p:txBody>
        </p:sp>
      </p:grpSp>
      <p:grpSp>
        <p:nvGrpSpPr>
          <p:cNvPr id="139" name="그룹 138"/>
          <p:cNvGrpSpPr/>
          <p:nvPr/>
        </p:nvGrpSpPr>
        <p:grpSpPr>
          <a:xfrm>
            <a:off x="3922796" y="1763624"/>
            <a:ext cx="5109693" cy="4715080"/>
            <a:chOff x="4235024" y="1785926"/>
            <a:chExt cx="5109693" cy="4715080"/>
          </a:xfrm>
        </p:grpSpPr>
        <p:sp>
          <p:nvSpPr>
            <p:cNvPr id="136" name="직사각형 135"/>
            <p:cNvSpPr/>
            <p:nvPr/>
          </p:nvSpPr>
          <p:spPr>
            <a:xfrm>
              <a:off x="4235024" y="5337611"/>
              <a:ext cx="5109693" cy="1163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ko-KR" altLang="en-US" b="1" dirty="0" smtClean="0">
                  <a:solidFill>
                    <a:prstClr val="black"/>
                  </a:solidFill>
                  <a:latin typeface="+mj-ea"/>
                  <a:ea typeface="+mj-ea"/>
                </a:rPr>
                <a:t> ○</a:t>
              </a:r>
              <a:r>
                <a:rPr lang="en-US" altLang="ko-KR" b="1" dirty="0" smtClean="0">
                  <a:solidFill>
                    <a:prstClr val="black"/>
                  </a:solidFill>
                  <a:latin typeface="+mj-ea"/>
                  <a:ea typeface="+mj-ea"/>
                </a:rPr>
                <a:t> </a:t>
              </a:r>
              <a:r>
                <a:rPr lang="ko-KR" altLang="en-US" b="1" dirty="0" smtClean="0">
                  <a:solidFill>
                    <a:prstClr val="black"/>
                  </a:solidFill>
                  <a:latin typeface="+mj-ea"/>
                  <a:ea typeface="+mj-ea"/>
                </a:rPr>
                <a:t>장애인 활동보조서비스</a:t>
              </a:r>
              <a:r>
                <a:rPr lang="en-US" altLang="ko-KR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(</a:t>
              </a:r>
              <a:r>
                <a:rPr lang="ko-KR" altLang="en-US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월 </a:t>
              </a:r>
              <a:r>
                <a:rPr lang="en-US" altLang="ko-KR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60</a:t>
              </a:r>
              <a:r>
                <a:rPr lang="ko-KR" altLang="en-US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시간</a:t>
              </a:r>
              <a:r>
                <a:rPr lang="en-US" altLang="ko-KR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,850</a:t>
              </a:r>
              <a:r>
                <a:rPr lang="ko-KR" altLang="en-US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명</a:t>
              </a:r>
              <a:r>
                <a:rPr lang="en-US" altLang="ko-KR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,36</a:t>
              </a:r>
              <a:r>
                <a:rPr lang="ko-KR" altLang="en-US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억</a:t>
              </a:r>
              <a:r>
                <a:rPr lang="en-US" altLang="ko-KR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) </a:t>
              </a:r>
            </a:p>
            <a:p>
              <a:pPr lvl="0">
                <a:lnSpc>
                  <a:spcPct val="120000"/>
                </a:lnSpc>
              </a:pPr>
              <a:r>
                <a:rPr lang="ko-KR" altLang="en-US" b="1" dirty="0" smtClean="0">
                  <a:solidFill>
                    <a:prstClr val="black"/>
                  </a:solidFill>
                  <a:latin typeface="+mj-ea"/>
                  <a:ea typeface="+mj-ea"/>
                </a:rPr>
                <a:t>     여성장애인 출산지원 </a:t>
              </a:r>
              <a:r>
                <a:rPr lang="en-US" altLang="ko-KR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(1</a:t>
              </a:r>
              <a:r>
                <a:rPr lang="ko-KR" altLang="en-US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인당 </a:t>
              </a:r>
              <a:r>
                <a:rPr lang="en-US" altLang="ko-KR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70~150</a:t>
              </a:r>
              <a:r>
                <a:rPr lang="ko-KR" altLang="en-US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만원</a:t>
              </a:r>
              <a:r>
                <a:rPr lang="en-US" altLang="ko-KR" sz="1600" b="1" dirty="0" smtClean="0">
                  <a:solidFill>
                    <a:prstClr val="black"/>
                  </a:solidFill>
                  <a:latin typeface="+mj-ea"/>
                  <a:ea typeface="+mj-ea"/>
                </a:rPr>
                <a:t>) </a:t>
              </a:r>
            </a:p>
            <a:p>
              <a:pPr lvl="0">
                <a:lnSpc>
                  <a:spcPct val="120000"/>
                </a:lnSpc>
              </a:pPr>
              <a:r>
                <a:rPr lang="ko-KR" altLang="en-US" b="1" dirty="0" smtClean="0">
                  <a:solidFill>
                    <a:prstClr val="black"/>
                  </a:solidFill>
                  <a:latin typeface="+mj-ea"/>
                  <a:ea typeface="+mj-ea"/>
                </a:rPr>
                <a:t>     </a:t>
              </a:r>
              <a:r>
                <a:rPr lang="ko-KR" altLang="en-US" sz="2200" b="1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장애인 취업알선</a:t>
              </a:r>
              <a:r>
                <a:rPr lang="en-US" altLang="ko-KR" sz="2200" b="1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(4</a:t>
              </a:r>
              <a:r>
                <a:rPr lang="ko-KR" altLang="en-US" sz="2200" b="1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개 사업 </a:t>
              </a:r>
              <a:r>
                <a:rPr lang="en-US" altLang="ko-KR" sz="2200" b="1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85</a:t>
              </a:r>
              <a:r>
                <a:rPr lang="ko-KR" altLang="en-US" sz="2200" b="1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명</a:t>
              </a:r>
              <a:r>
                <a:rPr lang="en-US" altLang="ko-KR" sz="2200" b="1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en-US" altLang="ko-KR" sz="2200" b="1" dirty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37" name="Picture 33" descr="장애인 구직 만남의 날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43438" y="1785926"/>
              <a:ext cx="3885851" cy="2786082"/>
            </a:xfrm>
            <a:prstGeom prst="rect">
              <a:avLst/>
            </a:prstGeom>
            <a:noFill/>
          </p:spPr>
        </p:pic>
      </p:grpSp>
      <p:sp>
        <p:nvSpPr>
          <p:cNvPr id="140" name="Rectangle 23"/>
          <p:cNvSpPr>
            <a:spLocks noChangeArrowheads="1"/>
          </p:cNvSpPr>
          <p:nvPr/>
        </p:nvSpPr>
        <p:spPr bwMode="auto">
          <a:xfrm>
            <a:off x="1763688" y="1916832"/>
            <a:ext cx="192882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2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취업알선 및</a:t>
            </a:r>
            <a:endParaRPr lang="en-US" altLang="ko-KR" sz="22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2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직업재활사업</a:t>
            </a:r>
            <a:endParaRPr lang="en-US" altLang="ko-KR" sz="22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41" name="Group 25"/>
          <p:cNvGrpSpPr>
            <a:grpSpLocks/>
          </p:cNvGrpSpPr>
          <p:nvPr/>
        </p:nvGrpSpPr>
        <p:grpSpPr bwMode="auto">
          <a:xfrm>
            <a:off x="594995" y="1833426"/>
            <a:ext cx="1119600" cy="986400"/>
            <a:chOff x="887" y="2040"/>
            <a:chExt cx="433" cy="422"/>
          </a:xfrm>
        </p:grpSpPr>
        <p:pic>
          <p:nvPicPr>
            <p:cNvPr id="142" name="Picture 26" descr="circuler_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gray">
            <a:xfrm>
              <a:off x="887" y="2040"/>
              <a:ext cx="43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" name="Oval 27"/>
            <p:cNvSpPr>
              <a:spLocks noChangeArrowheads="1"/>
            </p:cNvSpPr>
            <p:nvPr/>
          </p:nvSpPr>
          <p:spPr bwMode="gray">
            <a:xfrm>
              <a:off x="887" y="2040"/>
              <a:ext cx="433" cy="422"/>
            </a:xfrm>
            <a:prstGeom prst="ellipse">
              <a:avLst/>
            </a:prstGeom>
            <a:gradFill rotWithShape="1">
              <a:gsLst>
                <a:gs pos="0">
                  <a:srgbClr val="99CC00">
                    <a:alpha val="55000"/>
                  </a:srgbClr>
                </a:gs>
                <a:gs pos="50000">
                  <a:srgbClr val="99CC00">
                    <a:gamma/>
                    <a:shade val="46275"/>
                    <a:invGamma/>
                    <a:alpha val="89999"/>
                  </a:srgbClr>
                </a:gs>
                <a:gs pos="100000">
                  <a:srgbClr val="99CC00">
                    <a:alpha val="55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ko-KR" altLang="en-US" sz="1500" b="0">
                <a:latin typeface="Arial Black" pitchFamily="34" charset="0"/>
                <a:ea typeface="굴림" charset="-127"/>
              </a:endParaRPr>
            </a:p>
          </p:txBody>
        </p:sp>
        <p:pic>
          <p:nvPicPr>
            <p:cNvPr id="144" name="Picture 28" descr="Picture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gray">
            <a:xfrm>
              <a:off x="930" y="2044"/>
              <a:ext cx="345" cy="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5" name="Rectangle 35"/>
          <p:cNvSpPr>
            <a:spLocks noChangeArrowheads="1"/>
          </p:cNvSpPr>
          <p:nvPr/>
        </p:nvSpPr>
        <p:spPr bwMode="gray">
          <a:xfrm>
            <a:off x="633862" y="2120474"/>
            <a:ext cx="10625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Clr>
                <a:srgbClr val="FF0066"/>
              </a:buClr>
              <a:buSzPct val="75000"/>
              <a:buFont typeface="Arial" charset="0"/>
              <a:buNone/>
            </a:pPr>
            <a:r>
              <a:rPr lang="en-US" altLang="ko-KR" sz="2000" dirty="0">
                <a:solidFill>
                  <a:srgbClr val="FFFF00"/>
                </a:solidFill>
                <a:latin typeface="Arial Black" pitchFamily="34" charset="0"/>
              </a:rPr>
              <a:t>33.9%</a:t>
            </a:r>
          </a:p>
        </p:txBody>
      </p:sp>
      <p:pic>
        <p:nvPicPr>
          <p:cNvPr id="146" name="Picture 30" descr="shadow_1_m"/>
          <p:cNvPicPr>
            <a:picLocks noChangeAspect="1" noChangeArrowheads="1"/>
          </p:cNvPicPr>
          <p:nvPr/>
        </p:nvPicPr>
        <p:blipFill>
          <a:blip r:embed="rId7" cstate="print">
            <a:lum bright="12000"/>
          </a:blip>
          <a:srcRect/>
          <a:stretch>
            <a:fillRect/>
          </a:stretch>
        </p:blipFill>
        <p:spPr bwMode="gray">
          <a:xfrm>
            <a:off x="550703" y="3315259"/>
            <a:ext cx="1128712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" name="Rectangle 22"/>
          <p:cNvSpPr>
            <a:spLocks noChangeArrowheads="1"/>
          </p:cNvSpPr>
          <p:nvPr/>
        </p:nvSpPr>
        <p:spPr bwMode="auto">
          <a:xfrm>
            <a:off x="1763688" y="2974650"/>
            <a:ext cx="15525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2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장애수당</a:t>
            </a:r>
            <a:endParaRPr lang="en-US" altLang="ko-KR" sz="22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2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지    </a:t>
            </a:r>
            <a:r>
              <a:rPr lang="ko-KR" altLang="en-US" sz="22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22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급</a:t>
            </a:r>
            <a:endParaRPr lang="en-US" altLang="ko-KR" sz="22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48" name="Group 31"/>
          <p:cNvGrpSpPr>
            <a:grpSpLocks/>
          </p:cNvGrpSpPr>
          <p:nvPr/>
        </p:nvGrpSpPr>
        <p:grpSpPr bwMode="auto">
          <a:xfrm>
            <a:off x="681642" y="2964559"/>
            <a:ext cx="905286" cy="843524"/>
            <a:chOff x="887" y="2040"/>
            <a:chExt cx="433" cy="422"/>
          </a:xfrm>
        </p:grpSpPr>
        <p:pic>
          <p:nvPicPr>
            <p:cNvPr id="149" name="Picture 32" descr="circuler_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gray">
            <a:xfrm>
              <a:off x="887" y="2040"/>
              <a:ext cx="43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0" name="Oval 33"/>
            <p:cNvSpPr>
              <a:spLocks noChangeArrowheads="1"/>
            </p:cNvSpPr>
            <p:nvPr/>
          </p:nvSpPr>
          <p:spPr bwMode="gray">
            <a:xfrm>
              <a:off x="887" y="2040"/>
              <a:ext cx="433" cy="42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alpha val="55000"/>
                  </a:schemeClr>
                </a:gs>
                <a:gs pos="50000">
                  <a:schemeClr val="hlink">
                    <a:gamma/>
                    <a:shade val="46275"/>
                    <a:invGamma/>
                    <a:alpha val="89999"/>
                  </a:schemeClr>
                </a:gs>
                <a:gs pos="100000">
                  <a:schemeClr val="hlink">
                    <a:alpha val="5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ko-KR" altLang="en-US" sz="1500" b="0">
                <a:latin typeface="Arial Black" pitchFamily="34" charset="0"/>
                <a:ea typeface="굴림" charset="-127"/>
              </a:endParaRPr>
            </a:p>
          </p:txBody>
        </p:sp>
        <p:pic>
          <p:nvPicPr>
            <p:cNvPr id="151" name="Picture 34" descr="Picture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gray">
            <a:xfrm>
              <a:off x="935" y="2047"/>
              <a:ext cx="345" cy="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2" name="Rectangle 35"/>
          <p:cNvSpPr>
            <a:spLocks noChangeArrowheads="1"/>
          </p:cNvSpPr>
          <p:nvPr/>
        </p:nvSpPr>
        <p:spPr bwMode="gray">
          <a:xfrm>
            <a:off x="650115" y="3201747"/>
            <a:ext cx="11919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Clr>
                <a:srgbClr val="FF0066"/>
              </a:buClr>
              <a:buSzPct val="75000"/>
              <a:buFont typeface="Arial" charset="0"/>
              <a:buNone/>
            </a:pPr>
            <a:r>
              <a:rPr lang="en-US" altLang="ko-KR" sz="2000" dirty="0">
                <a:solidFill>
                  <a:srgbClr val="FEFFFF"/>
                </a:solidFill>
                <a:latin typeface="Arial Black" pitchFamily="34" charset="0"/>
              </a:rPr>
              <a:t>22.0%</a:t>
            </a:r>
          </a:p>
        </p:txBody>
      </p:sp>
      <p:sp>
        <p:nvSpPr>
          <p:cNvPr id="153" name="Rectangle 21"/>
          <p:cNvSpPr>
            <a:spLocks noChangeArrowheads="1"/>
          </p:cNvSpPr>
          <p:nvPr/>
        </p:nvSpPr>
        <p:spPr bwMode="auto">
          <a:xfrm>
            <a:off x="1536513" y="3969947"/>
            <a:ext cx="205838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ko-KR" altLang="en-US" sz="22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장    </a:t>
            </a:r>
            <a:r>
              <a:rPr lang="ko-KR" altLang="en-US" sz="22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애     인</a:t>
            </a:r>
            <a:endParaRPr lang="en-US" altLang="ko-KR" sz="22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r"/>
            <a:r>
              <a:rPr lang="ko-KR" altLang="en-US" sz="22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편의시설확충</a:t>
            </a:r>
            <a:endParaRPr lang="en-US" altLang="ko-KR" sz="22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54" name="Group 37"/>
          <p:cNvGrpSpPr>
            <a:grpSpLocks/>
          </p:cNvGrpSpPr>
          <p:nvPr/>
        </p:nvGrpSpPr>
        <p:grpSpPr bwMode="auto">
          <a:xfrm>
            <a:off x="693517" y="3976942"/>
            <a:ext cx="833848" cy="785442"/>
            <a:chOff x="887" y="2040"/>
            <a:chExt cx="433" cy="422"/>
          </a:xfrm>
        </p:grpSpPr>
        <p:pic>
          <p:nvPicPr>
            <p:cNvPr id="155" name="Picture 38" descr="circuler_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gray">
            <a:xfrm>
              <a:off x="887" y="2040"/>
              <a:ext cx="43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6" name="Oval 39"/>
            <p:cNvSpPr>
              <a:spLocks noChangeArrowheads="1"/>
            </p:cNvSpPr>
            <p:nvPr/>
          </p:nvSpPr>
          <p:spPr bwMode="gray">
            <a:xfrm>
              <a:off x="887" y="2040"/>
              <a:ext cx="433" cy="42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alpha val="55000"/>
                  </a:schemeClr>
                </a:gs>
                <a:gs pos="50000">
                  <a:schemeClr val="accent2">
                    <a:gamma/>
                    <a:shade val="46275"/>
                    <a:invGamma/>
                    <a:alpha val="89999"/>
                  </a:schemeClr>
                </a:gs>
                <a:gs pos="100000">
                  <a:schemeClr val="accent2">
                    <a:alpha val="5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ko-KR" altLang="en-US" sz="1500" b="0">
                <a:latin typeface="Arial Black" pitchFamily="34" charset="0"/>
                <a:ea typeface="굴림" charset="-127"/>
              </a:endParaRPr>
            </a:p>
          </p:txBody>
        </p:sp>
        <p:pic>
          <p:nvPicPr>
            <p:cNvPr id="157" name="Picture 40" descr="Picture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gray">
            <a:xfrm>
              <a:off x="930" y="2044"/>
              <a:ext cx="345" cy="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9" name="Rectangle 20"/>
          <p:cNvSpPr>
            <a:spLocks noChangeArrowheads="1"/>
          </p:cNvSpPr>
          <p:nvPr/>
        </p:nvSpPr>
        <p:spPr bwMode="auto">
          <a:xfrm>
            <a:off x="1752537" y="4936993"/>
            <a:ext cx="173934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2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자립자금</a:t>
            </a:r>
            <a:endParaRPr lang="en-US" altLang="ko-KR" sz="22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2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대       여</a:t>
            </a:r>
            <a:endParaRPr lang="en-US" altLang="ko-KR" sz="22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60" name="Group 43"/>
          <p:cNvGrpSpPr>
            <a:grpSpLocks/>
          </p:cNvGrpSpPr>
          <p:nvPr/>
        </p:nvGrpSpPr>
        <p:grpSpPr bwMode="auto">
          <a:xfrm>
            <a:off x="741017" y="4941073"/>
            <a:ext cx="762410" cy="772086"/>
            <a:chOff x="887" y="2040"/>
            <a:chExt cx="433" cy="422"/>
          </a:xfrm>
        </p:grpSpPr>
        <p:pic>
          <p:nvPicPr>
            <p:cNvPr id="161" name="Picture 44" descr="circuler_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gray">
            <a:xfrm>
              <a:off x="887" y="2040"/>
              <a:ext cx="43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2" name="Oval 45"/>
            <p:cNvSpPr>
              <a:spLocks noChangeArrowheads="1"/>
            </p:cNvSpPr>
            <p:nvPr/>
          </p:nvSpPr>
          <p:spPr bwMode="gray">
            <a:xfrm>
              <a:off x="887" y="2040"/>
              <a:ext cx="433" cy="42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55000"/>
                  </a:schemeClr>
                </a:gs>
                <a:gs pos="50000">
                  <a:schemeClr val="accent1">
                    <a:gamma/>
                    <a:shade val="46275"/>
                    <a:invGamma/>
                    <a:alpha val="89999"/>
                  </a:schemeClr>
                </a:gs>
                <a:gs pos="100000">
                  <a:schemeClr val="accent1">
                    <a:alpha val="5500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defRPr/>
              </a:pPr>
              <a:endParaRPr lang="ko-KR" altLang="en-US" sz="1500" b="0">
                <a:latin typeface="Arial Black" pitchFamily="34" charset="0"/>
                <a:ea typeface="굴림" charset="-127"/>
              </a:endParaRPr>
            </a:p>
          </p:txBody>
        </p:sp>
        <p:pic>
          <p:nvPicPr>
            <p:cNvPr id="163" name="Picture 46" descr="Picture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gray">
            <a:xfrm>
              <a:off x="930" y="2044"/>
              <a:ext cx="345" cy="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4" name="Rectangle 47"/>
          <p:cNvSpPr>
            <a:spLocks noChangeArrowheads="1"/>
          </p:cNvSpPr>
          <p:nvPr/>
        </p:nvSpPr>
        <p:spPr bwMode="gray">
          <a:xfrm>
            <a:off x="633862" y="5156111"/>
            <a:ext cx="10722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Clr>
                <a:srgbClr val="FF0066"/>
              </a:buClr>
              <a:buSzPct val="75000"/>
              <a:buFont typeface="Arial" charset="0"/>
              <a:buNone/>
            </a:pPr>
            <a:r>
              <a:rPr lang="en-US" altLang="ko-KR" sz="2000" dirty="0">
                <a:solidFill>
                  <a:srgbClr val="FEFFFF"/>
                </a:solidFill>
                <a:latin typeface="Arial Black" pitchFamily="34" charset="0"/>
              </a:rPr>
              <a:t> 6.3%</a:t>
            </a:r>
          </a:p>
        </p:txBody>
      </p:sp>
      <p:sp>
        <p:nvSpPr>
          <p:cNvPr id="165" name="Rectangle 35"/>
          <p:cNvSpPr>
            <a:spLocks noChangeArrowheads="1"/>
          </p:cNvSpPr>
          <p:nvPr/>
        </p:nvSpPr>
        <p:spPr bwMode="gray">
          <a:xfrm>
            <a:off x="659260" y="4181741"/>
            <a:ext cx="11318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Clr>
                <a:srgbClr val="FF0066"/>
              </a:buClr>
              <a:buSzPct val="75000"/>
              <a:buFont typeface="Arial" charset="0"/>
              <a:buNone/>
            </a:pPr>
            <a:r>
              <a:rPr lang="en-US" altLang="ko-KR" sz="2000" dirty="0" smtClean="0">
                <a:solidFill>
                  <a:srgbClr val="FEFFFF"/>
                </a:solidFill>
                <a:latin typeface="Arial Black" pitchFamily="34" charset="0"/>
              </a:rPr>
              <a:t>20.1%</a:t>
            </a:r>
            <a:endParaRPr lang="en-US" altLang="ko-KR" sz="2000" dirty="0">
              <a:solidFill>
                <a:srgbClr val="FEFFFF"/>
              </a:solidFill>
              <a:latin typeface="Arial Black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19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32620" y="58017"/>
            <a:ext cx="9011380" cy="59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ko-KR" altLang="en-US" sz="3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용인시</a:t>
            </a:r>
            <a:r>
              <a:rPr lang="ko-KR" altLang="en-US" sz="3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사회조사 활용 사례</a:t>
            </a:r>
            <a:endParaRPr lang="en-US" altLang="ko-KR" sz="3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08720"/>
            <a:ext cx="3857625" cy="5819775"/>
          </a:xfrm>
          <a:prstGeom prst="rect">
            <a:avLst/>
          </a:prstGeom>
          <a:noFill/>
          <a:ln w="28575">
            <a:solidFill>
              <a:srgbClr val="FF66FF"/>
            </a:solidFill>
            <a:miter lim="800000"/>
            <a:headEnd/>
            <a:tailEnd/>
          </a:ln>
        </p:spPr>
      </p:pic>
      <p:sp>
        <p:nvSpPr>
          <p:cNvPr id="47" name="모서리가 둥근 직사각형 46"/>
          <p:cNvSpPr/>
          <p:nvPr/>
        </p:nvSpPr>
        <p:spPr>
          <a:xfrm>
            <a:off x="4499992" y="1284720"/>
            <a:ext cx="4456195" cy="4016488"/>
          </a:xfrm>
          <a:prstGeom prst="round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8" name="그룹 36"/>
          <p:cNvGrpSpPr/>
          <p:nvPr/>
        </p:nvGrpSpPr>
        <p:grpSpPr>
          <a:xfrm>
            <a:off x="5436096" y="980728"/>
            <a:ext cx="2880320" cy="432048"/>
            <a:chOff x="1331640" y="1363070"/>
            <a:chExt cx="1495915" cy="504056"/>
          </a:xfrm>
          <a:solidFill>
            <a:schemeClr val="accent1">
              <a:lumMod val="50000"/>
            </a:schemeClr>
          </a:solidFill>
        </p:grpSpPr>
        <p:sp>
          <p:nvSpPr>
            <p:cNvPr id="49" name="모서리가 둥근 직사각형 48"/>
            <p:cNvSpPr/>
            <p:nvPr/>
          </p:nvSpPr>
          <p:spPr>
            <a:xfrm>
              <a:off x="1331640" y="1363070"/>
              <a:ext cx="1495915" cy="50405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50" name="AutoShape 7"/>
            <p:cNvSpPr>
              <a:spLocks noChangeArrowheads="1"/>
            </p:cNvSpPr>
            <p:nvPr/>
          </p:nvSpPr>
          <p:spPr bwMode="auto">
            <a:xfrm>
              <a:off x="1365093" y="1401625"/>
              <a:ext cx="1401151" cy="419411"/>
            </a:xfrm>
            <a:prstGeom prst="roundRect">
              <a:avLst>
                <a:gd name="adj" fmla="val 938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spcBef>
                  <a:spcPts val="900"/>
                </a:spcBef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ko-KR" altLang="en-US" sz="2000" b="1" dirty="0" smtClean="0">
                  <a:solidFill>
                    <a:schemeClr val="bg1"/>
                  </a:solidFill>
                  <a:ea typeface="휴먼모음T" pitchFamily="18" charset="-127"/>
                </a:rPr>
                <a:t>시정운영</a:t>
              </a:r>
              <a:endParaRPr lang="ko-KR" altLang="en-US" sz="2000" b="1" dirty="0">
                <a:solidFill>
                  <a:schemeClr val="bg1"/>
                </a:solidFill>
                <a:ea typeface="휴먼모음T" pitchFamily="18" charset="-127"/>
              </a:endParaRPr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4533445" y="1440180"/>
            <a:ext cx="4565950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○ 법</a:t>
            </a:r>
            <a:r>
              <a:rPr lang="en-US" altLang="ko-KR" sz="2000" b="1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·</a:t>
            </a:r>
            <a:r>
              <a:rPr lang="ko-KR" altLang="en-US" sz="2000" b="1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제도적 통계 인프라 구축</a:t>
            </a:r>
            <a:endParaRPr lang="en-US" altLang="ko-KR" sz="2000" b="1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통계사무처리규정 제정</a:t>
            </a:r>
            <a:r>
              <a:rPr lang="en-US" altLang="ko-KR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(2005</a:t>
            </a:r>
            <a:r>
              <a:rPr lang="ko-KR" altLang="en-US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년</a:t>
            </a:r>
            <a:r>
              <a:rPr lang="en-US" altLang="ko-KR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r>
              <a:rPr lang="en-US" altLang="ko-KR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 - </a:t>
            </a:r>
            <a:r>
              <a:rPr lang="ko-KR" altLang="en-US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통계전담부서 신설</a:t>
            </a:r>
            <a:r>
              <a:rPr lang="en-US" altLang="ko-KR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(2005.10</a:t>
            </a:r>
            <a:r>
              <a:rPr lang="ko-KR" altLang="en-US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endParaRPr lang="en-US" altLang="ko-KR" sz="800" b="1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b="1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○ 필요한 지역통계 스스로 개발</a:t>
            </a:r>
            <a:endParaRPr lang="en-US" altLang="ko-KR" sz="2000" b="1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600" b="1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조사기획부터 보고서 발간까지 자체 시행</a:t>
            </a:r>
            <a:endParaRPr lang="en-US" altLang="ko-KR" sz="17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정책입안 담당부서가 조사기획 단계부터 </a:t>
            </a:r>
            <a:r>
              <a:rPr lang="en-US" altLang="ko-KR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의견 반영</a:t>
            </a:r>
            <a:endParaRPr lang="en-US" altLang="ko-KR" sz="17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800" b="1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b="1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○ 체계적 관리 및 활용하기</a:t>
            </a:r>
            <a:endParaRPr lang="en-US" altLang="ko-KR" sz="2000" b="1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600" b="1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통계전용 홈페이지 구축</a:t>
            </a:r>
            <a:endParaRPr lang="en-US" altLang="ko-KR" sz="16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 - </a:t>
            </a:r>
            <a:r>
              <a:rPr lang="ko-KR" altLang="en-US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버스서비스 고급화</a:t>
            </a:r>
            <a:r>
              <a:rPr lang="en-US" altLang="ko-KR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·</a:t>
            </a:r>
            <a:r>
              <a:rPr lang="ko-KR" altLang="en-US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버스정보시스템 구축 </a:t>
            </a:r>
            <a:endParaRPr lang="en-US" altLang="ko-KR" sz="1700" b="1" dirty="0" smtClean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7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평생교육 맞춤형 프로그램 개발 활용</a:t>
            </a:r>
            <a:r>
              <a:rPr lang="en-US" altLang="ko-KR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   (</a:t>
            </a:r>
            <a:r>
              <a:rPr lang="ko-KR" altLang="en-US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교육과학기술부 주최 제</a:t>
            </a:r>
            <a:r>
              <a:rPr lang="en-US" altLang="ko-KR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회 평생학습대상 </a:t>
            </a:r>
            <a:r>
              <a:rPr lang="en-US" altLang="ko-KR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en-US" altLang="ko-KR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기초자치단체부문 대상 수상</a:t>
            </a:r>
            <a:r>
              <a:rPr lang="en-US" altLang="ko-KR" sz="16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600" b="1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>
            <a:off x="899592" y="2299174"/>
            <a:ext cx="3096344" cy="0"/>
          </a:xfrm>
          <a:prstGeom prst="line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4615656" y="5350914"/>
            <a:ext cx="448373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교육 참여율</a:t>
            </a:r>
            <a:r>
              <a:rPr lang="en-US" altLang="ko-KR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월평균 수강비용 등을 분석해 </a:t>
            </a:r>
            <a:endParaRPr lang="en-US" altLang="ko-KR" sz="1700" b="1" dirty="0" smtClean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홍보 마케팅 전략</a:t>
            </a:r>
            <a:r>
              <a:rPr lang="en-US" altLang="ko-KR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수립</a:t>
            </a:r>
            <a:r>
              <a:rPr lang="en-US" altLang="ko-KR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수강료 책정 </a:t>
            </a:r>
            <a:r>
              <a:rPr lang="en-US" altLang="ko-KR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/ </a:t>
            </a:r>
          </a:p>
          <a:p>
            <a:r>
              <a:rPr lang="ko-KR" altLang="en-US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평생교육참여 만족도를 연령별로 분석해 </a:t>
            </a:r>
            <a:endParaRPr lang="en-US" altLang="ko-KR" sz="1700" b="1" dirty="0" smtClean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7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연령별 맞춤형 프로그램 개발</a:t>
            </a:r>
            <a:endParaRPr lang="ko-KR" altLang="en-US" sz="17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605452" y="5378317"/>
            <a:ext cx="4287027" cy="1113573"/>
          </a:xfrm>
          <a:prstGeom prst="roundRect">
            <a:avLst/>
          </a:prstGeom>
          <a:noFill/>
          <a:ln>
            <a:solidFill>
              <a:srgbClr val="0033CC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 flipH="1">
            <a:off x="4355976" y="4630834"/>
            <a:ext cx="432048" cy="0"/>
          </a:xfrm>
          <a:prstGeom prst="line">
            <a:avLst/>
          </a:prstGeom>
          <a:ln w="19050">
            <a:solidFill>
              <a:srgbClr val="0033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4355976" y="4619683"/>
            <a:ext cx="11151" cy="1257589"/>
          </a:xfrm>
          <a:prstGeom prst="line">
            <a:avLst/>
          </a:prstGeom>
          <a:ln w="19050">
            <a:solidFill>
              <a:srgbClr val="0033C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4389429" y="5874505"/>
            <a:ext cx="216024" cy="0"/>
          </a:xfrm>
          <a:prstGeom prst="straightConnector1">
            <a:avLst/>
          </a:prstGeom>
          <a:ln w="19050">
            <a:solidFill>
              <a:srgbClr val="0033CC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4870236" y="4725144"/>
            <a:ext cx="3662204" cy="0"/>
          </a:xfrm>
          <a:prstGeom prst="line">
            <a:avLst/>
          </a:prstGeom>
          <a:ln w="254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20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72188" y="4293096"/>
            <a:ext cx="1584176" cy="360040"/>
          </a:xfrm>
          <a:prstGeom prst="rect">
            <a:avLst/>
          </a:prstGeom>
          <a:noFill/>
          <a:ln w="317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1" grpId="0"/>
      <p:bldP spid="13" grpId="0"/>
      <p:bldP spid="14" grpId="0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21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2" name="그림 21" descr="서울시청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284" y="596473"/>
            <a:ext cx="7569124" cy="5676844"/>
          </a:xfrm>
          <a:prstGeom prst="rect">
            <a:avLst/>
          </a:prstGeom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929" y="692696"/>
            <a:ext cx="8276544" cy="563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467544" y="548680"/>
            <a:ext cx="8425952" cy="5832648"/>
            <a:chOff x="611560" y="620399"/>
            <a:chExt cx="8064896" cy="5712533"/>
          </a:xfrm>
        </p:grpSpPr>
        <p:sp>
          <p:nvSpPr>
            <p:cNvPr id="9" name="직사각형 8"/>
            <p:cNvSpPr/>
            <p:nvPr/>
          </p:nvSpPr>
          <p:spPr>
            <a:xfrm>
              <a:off x="611560" y="764704"/>
              <a:ext cx="8064896" cy="5328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21894" y="620399"/>
              <a:ext cx="7416824" cy="5712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22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789029" y="4376255"/>
            <a:ext cx="7522285" cy="94691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9601" tIns="44802" rIns="89601" bIns="44802" anchor="ctr"/>
          <a:lstStyle/>
          <a:p>
            <a:endParaRPr lang="ko-KR" altLang="en-US" sz="3000"/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1811104" y="2373357"/>
            <a:ext cx="3382962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latin typeface="HY견고딕" pitchFamily="18" charset="-127"/>
                <a:ea typeface="HY견고딕" pitchFamily="18" charset="-127"/>
              </a:rPr>
              <a:t>사회조사 활용사례</a:t>
            </a:r>
            <a:endParaRPr lang="en-US" altLang="ko-KR" sz="4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gray">
          <a:xfrm rot="3419336">
            <a:off x="932253" y="2422259"/>
            <a:ext cx="576000" cy="540000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475E00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CC00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>
              <a:solidFill>
                <a:schemeClr val="bg1"/>
              </a:solidFill>
            </a:endParaRP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gray">
          <a:xfrm>
            <a:off x="992834" y="2304626"/>
            <a:ext cx="502061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4000" b="1" dirty="0">
                <a:solidFill>
                  <a:schemeClr val="bg1"/>
                </a:solidFill>
              </a:rPr>
              <a:t>II</a:t>
            </a: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gray">
          <a:xfrm rot="3419336">
            <a:off x="949716" y="3476437"/>
            <a:ext cx="576000" cy="540000"/>
          </a:xfrm>
          <a:prstGeom prst="rect">
            <a:avLst/>
          </a:prstGeom>
          <a:solidFill>
            <a:srgbClr val="C7CDFD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C7CDFD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/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gray">
          <a:xfrm>
            <a:off x="983756" y="3380381"/>
            <a:ext cx="636713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3800" b="1" dirty="0">
                <a:solidFill>
                  <a:schemeClr val="bg1"/>
                </a:solidFill>
              </a:rPr>
              <a:t>III</a:t>
            </a: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auto">
          <a:xfrm>
            <a:off x="1808616" y="3464750"/>
            <a:ext cx="5326151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latin typeface="HY견고딕" pitchFamily="18" charset="-127"/>
                <a:ea typeface="HY견고딕" pitchFamily="18" charset="-127"/>
              </a:rPr>
              <a:t>여수시 사회조사 주요 결과</a:t>
            </a:r>
            <a:endParaRPr lang="ko-KR" altLang="en-US" sz="4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AutoShape 10"/>
          <p:cNvSpPr>
            <a:spLocks noChangeArrowheads="1"/>
          </p:cNvSpPr>
          <p:nvPr/>
        </p:nvSpPr>
        <p:spPr bwMode="auto">
          <a:xfrm>
            <a:off x="1769801" y="1182791"/>
            <a:ext cx="5180012" cy="6477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base" latinLnBrk="1" hangingPunct="1"/>
            <a:r>
              <a:rPr lang="ko-KR" altLang="en-US" sz="4000" dirty="0" smtClean="0">
                <a:latin typeface="HY견고딕" pitchFamily="18" charset="-127"/>
                <a:ea typeface="HY견고딕" pitchFamily="18" charset="-127"/>
              </a:rPr>
              <a:t>개요</a:t>
            </a:r>
            <a:endParaRPr lang="ko-KR" altLang="en-US" sz="4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gray">
          <a:xfrm rot="3419336">
            <a:off x="922900" y="1334395"/>
            <a:ext cx="576000" cy="540000"/>
          </a:xfrm>
          <a:prstGeom prst="rect">
            <a:avLst/>
          </a:prstGeom>
          <a:gradFill rotWithShape="1">
            <a:gsLst>
              <a:gs pos="0">
                <a:srgbClr val="F8C228"/>
              </a:gs>
              <a:gs pos="100000">
                <a:srgbClr val="735A13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8C228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>
              <a:solidFill>
                <a:schemeClr val="bg1"/>
              </a:solidFill>
            </a:endParaRPr>
          </a:p>
        </p:txBody>
      </p:sp>
      <p:sp>
        <p:nvSpPr>
          <p:cNvPr id="30" name="Text Box 12"/>
          <p:cNvSpPr txBox="1">
            <a:spLocks noChangeArrowheads="1"/>
          </p:cNvSpPr>
          <p:nvPr/>
        </p:nvSpPr>
        <p:spPr bwMode="gray">
          <a:xfrm>
            <a:off x="1055194" y="1227188"/>
            <a:ext cx="343364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4000" b="1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gray">
          <a:xfrm rot="3419336">
            <a:off x="949715" y="4594939"/>
            <a:ext cx="576000" cy="540000"/>
          </a:xfrm>
          <a:prstGeom prst="rect">
            <a:avLst/>
          </a:prstGeom>
          <a:gradFill rotWithShape="1">
            <a:gsLst>
              <a:gs pos="0">
                <a:srgbClr val="006699"/>
              </a:gs>
              <a:gs pos="100000">
                <a:srgbClr val="002F47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006699"/>
            </a:extrusionClr>
          </a:sp3d>
        </p:spPr>
        <p:txBody>
          <a:bodyPr rot="10800000" vert="eaVert" wrap="none" anchor="ctr">
            <a:flatTx/>
          </a:bodyPr>
          <a:lstStyle/>
          <a:p>
            <a:pPr eaLnBrk="1" fontAlgn="base" latinLnBrk="1" hangingPunct="1"/>
            <a:endParaRPr lang="ko-KR" altLang="ko-KR" sz="3000" b="1"/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gray">
          <a:xfrm>
            <a:off x="970494" y="4489256"/>
            <a:ext cx="662361" cy="6771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/>
            <a:r>
              <a:rPr kumimoji="0" lang="en-US" altLang="ko-KR" sz="3800" b="1" dirty="0">
                <a:solidFill>
                  <a:schemeClr val="bg1"/>
                </a:solidFill>
              </a:rPr>
              <a:t>IV</a:t>
            </a:r>
          </a:p>
        </p:txBody>
      </p:sp>
      <p:sp>
        <p:nvSpPr>
          <p:cNvPr id="33" name="AutoShape 15"/>
          <p:cNvSpPr>
            <a:spLocks noChangeArrowheads="1"/>
          </p:cNvSpPr>
          <p:nvPr/>
        </p:nvSpPr>
        <p:spPr bwMode="auto">
          <a:xfrm>
            <a:off x="1820491" y="4562737"/>
            <a:ext cx="6504958" cy="5334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/>
            <a:r>
              <a:rPr lang="ko-KR" altLang="en-US" sz="4000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여수시 사회조사 활용 방안</a:t>
            </a:r>
            <a:endParaRPr lang="ko-KR" altLang="en-US" sz="4000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32620" y="35715"/>
            <a:ext cx="9011380" cy="59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3700" b="1" dirty="0" smtClean="0">
                <a:solidFill>
                  <a:schemeClr val="bg1"/>
                </a:solidFill>
                <a:latin typeface="바탕체" pitchFamily="17" charset="-127"/>
                <a:ea typeface="바탕체" pitchFamily="17" charset="-127"/>
              </a:rPr>
              <a:t> </a:t>
            </a:r>
            <a:r>
              <a:rPr lang="ko-KR" altLang="en-US" sz="3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사회조사 결과 활용</a:t>
            </a:r>
            <a:endParaRPr lang="en-US" altLang="ko-KR" sz="3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695443" y="2628304"/>
            <a:ext cx="2880320" cy="2304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851334" y="2748570"/>
            <a:ext cx="2583904" cy="206524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327119" y="3717032"/>
            <a:ext cx="1680692" cy="99623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noAutofit/>
          </a:bodyPr>
          <a:lstStyle/>
          <a:p>
            <a:endParaRPr lang="ko-KR" altLang="en-US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5762" y="3727944"/>
            <a:ext cx="1681200" cy="9972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ko-KR" altLang="en-US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36512" y="3896468"/>
            <a:ext cx="199247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HY헤드라인M" pitchFamily="18" charset="-127"/>
                <a:ea typeface="HY헤드라인M" pitchFamily="18" charset="-127"/>
              </a:rPr>
              <a:t>기본지표활용</a:t>
            </a:r>
            <a:endParaRPr lang="en-US" altLang="ko-KR" sz="2000" b="1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5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인구</a:t>
            </a:r>
            <a:r>
              <a:rPr lang="en-US" altLang="ko-KR" sz="15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5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주택</a:t>
            </a:r>
            <a:r>
              <a:rPr lang="en-US" altLang="ko-KR" sz="15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, …</a:t>
            </a:r>
            <a:endParaRPr lang="ko-KR" altLang="en-US" sz="1500" b="1" dirty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194978" y="3792121"/>
            <a:ext cx="187220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HY헤드라인M" pitchFamily="18" charset="-127"/>
                <a:ea typeface="HY헤드라인M" pitchFamily="18" charset="-127"/>
              </a:rPr>
              <a:t>전자민주주의</a:t>
            </a:r>
            <a:endParaRPr lang="en-US" altLang="ko-KR" sz="2000" b="1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5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500" b="1" dirty="0" err="1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시의성있는</a:t>
            </a:r>
            <a:endParaRPr lang="en-US" altLang="ko-KR" sz="1500" b="1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500" b="1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 주민의견 반영</a:t>
            </a:r>
            <a:endParaRPr lang="ko-KR" altLang="en-US" sz="1500" b="1" dirty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99499" y="2420888"/>
            <a:ext cx="1787674" cy="86409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endParaRPr lang="ko-KR" altLang="en-US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83475" y="2529279"/>
            <a:ext cx="216024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사회지표활용</a:t>
            </a:r>
            <a:endParaRPr lang="en-US" altLang="ko-KR" sz="2000" b="1" dirty="0" smtClean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5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사회조사 결과</a:t>
            </a:r>
            <a:endParaRPr lang="en-US" altLang="ko-KR" sz="1500" b="1" dirty="0" smtClean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AutoShape 119"/>
          <p:cNvSpPr>
            <a:spLocks noChangeArrowheads="1"/>
          </p:cNvSpPr>
          <p:nvPr/>
        </p:nvSpPr>
        <p:spPr bwMode="blackWhite">
          <a:xfrm rot="10800000" flipH="1">
            <a:off x="3947678" y="3212975"/>
            <a:ext cx="500066" cy="460580"/>
          </a:xfrm>
          <a:prstGeom prst="rightArrow">
            <a:avLst>
              <a:gd name="adj1" fmla="val 87120"/>
              <a:gd name="adj2" fmla="val 27459"/>
            </a:avLst>
          </a:prstGeom>
          <a:solidFill>
            <a:srgbClr val="FFC000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4704141" y="2600138"/>
            <a:ext cx="1321332" cy="129020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noAutofit/>
          </a:bodyPr>
          <a:lstStyle/>
          <a:p>
            <a:endParaRPr lang="ko-KR" altLang="en-US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76149" y="2713663"/>
            <a:ext cx="1174518" cy="1108159"/>
          </a:xfrm>
          <a:prstGeom prst="ellipse">
            <a:avLst/>
          </a:prstGeom>
          <a:solidFill>
            <a:srgbClr val="F3DFA5"/>
          </a:solidFill>
        </p:spPr>
        <p:txBody>
          <a:bodyPr wrap="square" rtlCol="0">
            <a:noAutofit/>
          </a:bodyPr>
          <a:lstStyle/>
          <a:p>
            <a:endParaRPr lang="ko-KR" altLang="en-US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391600" y="2852936"/>
            <a:ext cx="19085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 과학적</a:t>
            </a:r>
            <a:endParaRPr lang="en-US" altLang="ko-KR" sz="2000" b="1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2000" b="1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</a:rPr>
              <a:t>의사결정</a:t>
            </a:r>
            <a:endParaRPr lang="ko-KR" altLang="en-US" sz="2000" b="1" dirty="0">
              <a:solidFill>
                <a:srgbClr val="C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864381" y="2461295"/>
            <a:ext cx="1944216" cy="2292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6936389" y="2533303"/>
            <a:ext cx="1791816" cy="2119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6864381" y="2692658"/>
            <a:ext cx="18722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통계를 활용한</a:t>
            </a:r>
            <a:endParaRPr lang="en-US" altLang="ko-KR" sz="2000" b="1" dirty="0" smtClean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시정 실현</a:t>
            </a:r>
            <a:endParaRPr lang="en-US" altLang="ko-KR" sz="2000" b="1" dirty="0" smtClean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endParaRPr lang="en-US" altLang="ko-KR" sz="800" b="1" dirty="0" smtClean="0">
              <a:solidFill>
                <a:schemeClr val="tx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000" b="1" dirty="0" smtClean="0">
                <a:solidFill>
                  <a:srgbClr val="0033CC"/>
                </a:solidFill>
                <a:latin typeface="HY헤드라인M" pitchFamily="18" charset="-127"/>
                <a:ea typeface="HY헤드라인M" pitchFamily="18" charset="-127"/>
              </a:rPr>
              <a:t>시민의 의견을 적극 반영한 </a:t>
            </a:r>
            <a:endParaRPr lang="en-US" altLang="ko-KR" sz="2000" b="1" dirty="0" smtClean="0">
              <a:solidFill>
                <a:srgbClr val="0033CC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000" b="1" dirty="0" smtClean="0">
                <a:solidFill>
                  <a:srgbClr val="0033CC"/>
                </a:solidFill>
                <a:latin typeface="HY헤드라인M" pitchFamily="18" charset="-127"/>
                <a:ea typeface="HY헤드라인M" pitchFamily="18" charset="-127"/>
              </a:rPr>
              <a:t>시정 운영</a:t>
            </a:r>
            <a:endParaRPr lang="ko-KR" altLang="en-US" sz="2000" b="1" dirty="0">
              <a:solidFill>
                <a:srgbClr val="0033CC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AutoShape 119"/>
          <p:cNvSpPr>
            <a:spLocks noChangeArrowheads="1"/>
          </p:cNvSpPr>
          <p:nvPr/>
        </p:nvSpPr>
        <p:spPr bwMode="blackWhite">
          <a:xfrm rot="10800000" flipH="1">
            <a:off x="6179926" y="3212975"/>
            <a:ext cx="500066" cy="460581"/>
          </a:xfrm>
          <a:prstGeom prst="rightArrow">
            <a:avLst>
              <a:gd name="adj1" fmla="val 87120"/>
              <a:gd name="adj2" fmla="val 27459"/>
            </a:avLst>
          </a:prstGeom>
          <a:solidFill>
            <a:srgbClr val="FFC000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4" name="그룹 33"/>
          <p:cNvGrpSpPr/>
          <p:nvPr/>
        </p:nvGrpSpPr>
        <p:grpSpPr>
          <a:xfrm>
            <a:off x="2147483" y="4753676"/>
            <a:ext cx="5689007" cy="730103"/>
            <a:chOff x="2147483" y="4753676"/>
            <a:chExt cx="5689007" cy="730103"/>
          </a:xfrm>
        </p:grpSpPr>
        <p:cxnSp>
          <p:nvCxnSpPr>
            <p:cNvPr id="43" name="꺾인 연결선 42"/>
            <p:cNvCxnSpPr>
              <a:stCxn id="31" idx="2"/>
            </p:cNvCxnSpPr>
            <p:nvPr/>
          </p:nvCxnSpPr>
          <p:spPr>
            <a:xfrm rot="5400000">
              <a:off x="4631946" y="2269213"/>
              <a:ext cx="720081" cy="5689007"/>
            </a:xfrm>
            <a:prstGeom prst="bentConnector2">
              <a:avLst/>
            </a:prstGeom>
            <a:ln w="38100">
              <a:solidFill>
                <a:srgbClr val="FFFF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화살표 연결선 45"/>
            <p:cNvCxnSpPr/>
            <p:nvPr/>
          </p:nvCxnSpPr>
          <p:spPr>
            <a:xfrm flipH="1" flipV="1">
              <a:off x="2150408" y="4942326"/>
              <a:ext cx="11875" cy="541453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직사각형 50"/>
          <p:cNvSpPr/>
          <p:nvPr/>
        </p:nvSpPr>
        <p:spPr>
          <a:xfrm>
            <a:off x="3275856" y="5054342"/>
            <a:ext cx="35529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b="1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Feed back</a:t>
            </a:r>
            <a:r>
              <a:rPr lang="en-US" altLang="ko-KR" sz="20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err="1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환류</a:t>
            </a:r>
            <a:r>
              <a:rPr lang="en-US" altLang="ko-KR" sz="20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algn="ctr"/>
            <a:endParaRPr lang="en-US" altLang="ko-KR" sz="1000" b="1" dirty="0" smtClean="0">
              <a:solidFill>
                <a:schemeClr val="accent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1~2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년 주기로 사회조사 실시</a:t>
            </a:r>
            <a:endParaRPr lang="en-US" altLang="ko-KR" sz="2000" b="1" dirty="0" smtClean="0">
              <a:solidFill>
                <a:schemeClr val="accent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평가 및 주민의사 반영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0" y="908720"/>
            <a:ext cx="914400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1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사회조사 결과를 각종 시정정책입안과 운영전략 수립 등 부서별 활용 계획을 수립하여 과학적이고 체계적인 행정을 집행</a:t>
            </a:r>
            <a:r>
              <a:rPr lang="en-US" altLang="ko-KR" sz="21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100" b="1" dirty="0" smtClean="0">
                <a:solidFill>
                  <a:schemeClr val="accent3"/>
                </a:solidFill>
                <a:latin typeface="HY견고딕" pitchFamily="18" charset="-127"/>
                <a:ea typeface="HY견고딕" pitchFamily="18" charset="-127"/>
              </a:rPr>
              <a:t> 시민의 삶의 질 향상에 기여</a:t>
            </a:r>
            <a:endParaRPr lang="ko-KR" altLang="en-US" sz="2100" dirty="0">
              <a:solidFill>
                <a:schemeClr val="accent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23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Box 207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24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622710" y="1691616"/>
          <a:ext cx="7981738" cy="4770031"/>
        </p:xfrm>
        <a:graphic>
          <a:graphicData uri="http://schemas.openxmlformats.org/drawingml/2006/table">
            <a:tbl>
              <a:tblPr/>
              <a:tblGrid>
                <a:gridCol w="636922"/>
                <a:gridCol w="4032448"/>
                <a:gridCol w="3312368"/>
              </a:tblGrid>
              <a:tr h="4848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분야</a:t>
                      </a:r>
                      <a:endParaRPr lang="ko-KR" altLang="en-US" sz="2000" b="1" dirty="0">
                        <a:solidFill>
                          <a:srgbClr val="C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사회조사결과</a:t>
                      </a:r>
                      <a:endParaRPr lang="ko-KR" altLang="en-US" sz="2000" b="1" dirty="0">
                        <a:solidFill>
                          <a:srgbClr val="C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rgbClr val="C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활용방안</a:t>
                      </a:r>
                      <a:endParaRPr lang="ko-KR" altLang="en-US" sz="2000" b="1" dirty="0">
                        <a:solidFill>
                          <a:srgbClr val="C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465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주거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생활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우선 정비할 도시경관은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좁고 정비되지 않은 도로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”34.3%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 미래지향적 도시여건 조성을 위해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“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도로교통시설 정비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”20.9%</a:t>
                      </a:r>
                    </a:p>
                  </a:txBody>
                  <a:tcPr marL="18000" marR="18000" marT="10800" marB="1076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간선도로와 보조도로 및       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작은 도로를 연계한 정비 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사업 추진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8000" marR="18000" marT="10800" marB="1076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A5"/>
                    </a:solidFill>
                  </a:tcPr>
                </a:tc>
              </a:tr>
              <a:tr h="23762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보건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복지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타지역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왕래의 주된 이유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“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의료시설 이용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”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23.1%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(65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세 이상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44.4%)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 시민의 건강증진을 위해 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“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종합병원 확충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”38.3%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미래지향적 도시여건 조성을 위해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“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종합병원 등 의료시설 확충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”15.2%</a:t>
                      </a:r>
                    </a:p>
                  </a:txBody>
                  <a:tcPr marL="18000" marR="18000" marT="10800" marB="1076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지역대학이나 국내 우수   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대학병원들과 연계한 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종합병원 시설 확충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 광양만 경제자유구역의 </a:t>
                      </a:r>
                      <a:endParaRPr lang="en-US" altLang="ko-KR" sz="2000" b="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20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배후단지와 여수 박람회장 </a:t>
                      </a:r>
                      <a:endParaRPr lang="en-US" altLang="ko-KR" sz="2000" b="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20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인근 신 주거거점지구에 </a:t>
                      </a:r>
                      <a:endParaRPr lang="en-US" altLang="ko-KR" sz="2000" b="0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2000" b="0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종합병원 유치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8000" marR="18000" marT="10800" marB="1076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A5"/>
                    </a:solidFill>
                  </a:tcPr>
                </a:tc>
              </a:tr>
            </a:tbl>
          </a:graphicData>
        </a:graphic>
      </p:graphicFrame>
      <p:sp>
        <p:nvSpPr>
          <p:cNvPr id="19" name="직사각형 18"/>
          <p:cNvSpPr/>
          <p:nvPr/>
        </p:nvSpPr>
        <p:spPr>
          <a:xfrm>
            <a:off x="1243163" y="1207903"/>
            <a:ext cx="7460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accent3"/>
                </a:solidFill>
                <a:latin typeface="궁서체" pitchFamily="17" charset="-127"/>
                <a:ea typeface="궁서체" pitchFamily="17" charset="-127"/>
              </a:rPr>
              <a:t>2013</a:t>
            </a:r>
            <a:r>
              <a:rPr lang="ko-KR" altLang="en-US" sz="2000" b="1" dirty="0" smtClean="0">
                <a:solidFill>
                  <a:schemeClr val="accent3"/>
                </a:solidFill>
                <a:latin typeface="궁서체" pitchFamily="17" charset="-127"/>
                <a:ea typeface="궁서체" pitchFamily="17" charset="-127"/>
              </a:rPr>
              <a:t>년 광주</a:t>
            </a:r>
            <a:r>
              <a:rPr lang="en-US" altLang="ko-KR" sz="2000" b="1" dirty="0" smtClean="0">
                <a:solidFill>
                  <a:schemeClr val="accent3"/>
                </a:solidFill>
                <a:latin typeface="궁서체" pitchFamily="17" charset="-127"/>
                <a:ea typeface="궁서체" pitchFamily="17" charset="-127"/>
              </a:rPr>
              <a:t>·</a:t>
            </a:r>
            <a:r>
              <a:rPr lang="ko-KR" altLang="en-US" sz="2000" b="1" dirty="0" smtClean="0">
                <a:solidFill>
                  <a:schemeClr val="accent3"/>
                </a:solidFill>
                <a:latin typeface="궁서체" pitchFamily="17" charset="-127"/>
                <a:ea typeface="궁서체" pitchFamily="17" charset="-127"/>
              </a:rPr>
              <a:t>전남권 지역통계발전협의체 회의 中 </a:t>
            </a:r>
            <a:r>
              <a:rPr lang="en-US" altLang="ko-KR" sz="2000" b="1" dirty="0" smtClean="0">
                <a:solidFill>
                  <a:schemeClr val="accent3"/>
                </a:solidFill>
                <a:latin typeface="궁서체" pitchFamily="17" charset="-127"/>
                <a:ea typeface="궁서체" pitchFamily="17" charset="-127"/>
              </a:rPr>
              <a:t>(2013.7.24</a:t>
            </a:r>
            <a:r>
              <a:rPr lang="en-US" altLang="ko-KR" sz="2000" b="1" dirty="0" smtClean="0">
                <a:solidFill>
                  <a:schemeClr val="accent3"/>
                </a:solidFill>
              </a:rPr>
              <a:t>)</a:t>
            </a:r>
            <a:endParaRPr lang="ko-KR" altLang="en-US" sz="2000" dirty="0">
              <a:solidFill>
                <a:schemeClr val="accent3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556221" y="515227"/>
            <a:ext cx="80816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818706" y="332656"/>
            <a:ext cx="7569718" cy="640537"/>
          </a:xfrm>
          <a:prstGeom prst="roundRect">
            <a:avLst>
              <a:gd name="adj" fmla="val 9380"/>
            </a:avLst>
          </a:pr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ts val="900"/>
              </a:spcBef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ko-KR" altLang="en-US" sz="32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여수시 사회조사 결과 활용 방안</a:t>
            </a:r>
            <a:r>
              <a:rPr lang="en-US" altLang="ko-KR" sz="32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(1/2)</a:t>
            </a:r>
            <a:endParaRPr lang="ko-KR" altLang="en-US" sz="32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Box 207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25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23528" y="1556792"/>
          <a:ext cx="8496944" cy="4768411"/>
        </p:xfrm>
        <a:graphic>
          <a:graphicData uri="http://schemas.openxmlformats.org/drawingml/2006/table">
            <a:tbl>
              <a:tblPr/>
              <a:tblGrid>
                <a:gridCol w="678034"/>
                <a:gridCol w="3606750"/>
                <a:gridCol w="4212160"/>
              </a:tblGrid>
              <a:tr h="5435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분야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사회조사결과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활  용  방  안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0594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고용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여수 국가산업단지가 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지역을 위해 해야 할 역할은 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2000" b="1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lang="ko-KR" altLang="en-US" sz="2000" b="1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지역인재 채용</a:t>
                      </a:r>
                      <a:r>
                        <a:rPr lang="en-US" altLang="ko-KR" sz="2000" b="1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” 54.3%</a:t>
                      </a:r>
                      <a:br>
                        <a:rPr lang="en-US" altLang="ko-KR" sz="2000" b="1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</a:br>
                      <a:endParaRPr lang="en-US" altLang="ko-KR" sz="2000" b="1" dirty="0" smtClean="0">
                        <a:solidFill>
                          <a:srgbClr val="0000FF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○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2000" b="1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국가산단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녹지 규제 완화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정책에 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b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2000" b="1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따른  공장 증설이 가능함에 따라 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b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적극적 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공장 유치와 병행하여 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지역인재 채용 권장 정책 추진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A5"/>
                    </a:solidFill>
                  </a:tcPr>
                </a:tc>
              </a:tr>
              <a:tr h="21654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관광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</a:t>
                      </a:r>
                      <a:r>
                        <a:rPr lang="en-US" altLang="ko-KR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여수시  자랑거리 </a:t>
                      </a:r>
                      <a:r>
                        <a:rPr lang="en-US" altLang="ko-KR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“</a:t>
                      </a:r>
                      <a:r>
                        <a:rPr lang="en-US" altLang="ko-KR" sz="2000" b="1" kern="1200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2012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1200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2000" b="1" kern="1200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여수세계박람회</a:t>
                      </a:r>
                      <a:r>
                        <a:rPr lang="en-US" altLang="ko-KR" sz="2000" b="1" kern="1200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” 34.5%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</a:t>
                      </a:r>
                      <a:r>
                        <a:rPr lang="en-US" altLang="ko-KR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여수시  관광 명소 </a:t>
                      </a:r>
                      <a:endParaRPr lang="en-US" altLang="ko-KR" sz="2000" b="1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en-US" altLang="ko-KR" sz="2000" b="1" kern="1200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“</a:t>
                      </a:r>
                      <a:r>
                        <a:rPr lang="ko-KR" altLang="en-US" sz="2000" b="1" kern="1200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오동도</a:t>
                      </a:r>
                      <a:r>
                        <a:rPr lang="en-US" altLang="ko-KR" sz="2000" b="1" kern="1200" dirty="0" smtClean="0">
                          <a:solidFill>
                            <a:srgbClr val="0000FF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” 50.1%</a:t>
                      </a:r>
                    </a:p>
                  </a:txBody>
                  <a:tcPr marL="38921" marR="38921" marT="10761" marB="1076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2000" b="1" kern="12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오동도와</a:t>
                      </a: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박람회장을 연계하는</a:t>
                      </a:r>
                      <a:endParaRPr lang="en-US" altLang="ko-KR" sz="2000" b="1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입체적 관광프로그램 개발</a:t>
                      </a:r>
                      <a:endParaRPr lang="en-US" altLang="ko-KR" sz="2000" b="1" kern="120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○ 순천</a:t>
                      </a:r>
                      <a:r>
                        <a:rPr lang="en-US" altLang="ko-KR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광양 등 인근 </a:t>
                      </a:r>
                      <a:r>
                        <a:rPr lang="ko-KR" altLang="en-US" sz="2000" b="1" kern="120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지자체와</a:t>
                      </a: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협력</a:t>
                      </a:r>
                      <a:r>
                        <a:rPr lang="en-US" altLang="ko-KR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2000" b="1" kern="120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광역 관광프로그램 개발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921" marR="38921" marT="10761" marB="1076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A5"/>
                    </a:solidFill>
                  </a:tcPr>
                </a:tc>
              </a:tr>
            </a:tbl>
          </a:graphicData>
        </a:graphic>
      </p:graphicFrame>
      <p:sp>
        <p:nvSpPr>
          <p:cNvPr id="10" name="모서리가 둥근 직사각형 9"/>
          <p:cNvSpPr/>
          <p:nvPr/>
        </p:nvSpPr>
        <p:spPr>
          <a:xfrm>
            <a:off x="556221" y="443219"/>
            <a:ext cx="808168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818706" y="260648"/>
            <a:ext cx="7569718" cy="640537"/>
          </a:xfrm>
          <a:prstGeom prst="roundRect">
            <a:avLst>
              <a:gd name="adj" fmla="val 9380"/>
            </a:avLst>
          </a:pr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spcBef>
                <a:spcPts val="900"/>
              </a:spcBef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ko-KR" altLang="en-US" sz="32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여수시 사회조사 결과 활용 방안</a:t>
            </a:r>
            <a:r>
              <a:rPr lang="en-US" altLang="ko-KR" sz="32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(2/2)</a:t>
            </a:r>
            <a:endParaRPr lang="ko-KR" altLang="en-US" sz="32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431783" y="1124744"/>
            <a:ext cx="7460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accent3"/>
                </a:solidFill>
                <a:latin typeface="궁서체" pitchFamily="17" charset="-127"/>
                <a:ea typeface="궁서체" pitchFamily="17" charset="-127"/>
              </a:rPr>
              <a:t>2013</a:t>
            </a:r>
            <a:r>
              <a:rPr lang="ko-KR" altLang="en-US" sz="2000" b="1" dirty="0" smtClean="0">
                <a:solidFill>
                  <a:schemeClr val="accent3"/>
                </a:solidFill>
                <a:latin typeface="궁서체" pitchFamily="17" charset="-127"/>
                <a:ea typeface="궁서체" pitchFamily="17" charset="-127"/>
              </a:rPr>
              <a:t>년 광주</a:t>
            </a:r>
            <a:r>
              <a:rPr lang="en-US" altLang="ko-KR" sz="2000" b="1" dirty="0" smtClean="0">
                <a:solidFill>
                  <a:schemeClr val="accent3"/>
                </a:solidFill>
                <a:latin typeface="궁서체" pitchFamily="17" charset="-127"/>
                <a:ea typeface="궁서체" pitchFamily="17" charset="-127"/>
              </a:rPr>
              <a:t>·</a:t>
            </a:r>
            <a:r>
              <a:rPr lang="ko-KR" altLang="en-US" sz="2000" b="1" dirty="0" smtClean="0">
                <a:solidFill>
                  <a:schemeClr val="accent3"/>
                </a:solidFill>
                <a:latin typeface="궁서체" pitchFamily="17" charset="-127"/>
                <a:ea typeface="궁서체" pitchFamily="17" charset="-127"/>
              </a:rPr>
              <a:t>전남권 지역통계발전협의체 회의 中 </a:t>
            </a:r>
            <a:r>
              <a:rPr lang="en-US" altLang="ko-KR" sz="2000" b="1" dirty="0" smtClean="0">
                <a:solidFill>
                  <a:schemeClr val="accent3"/>
                </a:solidFill>
                <a:latin typeface="궁서체" pitchFamily="17" charset="-127"/>
                <a:ea typeface="궁서체" pitchFamily="17" charset="-127"/>
              </a:rPr>
              <a:t>(2013.7.24</a:t>
            </a:r>
            <a:r>
              <a:rPr lang="en-US" altLang="ko-KR" sz="2000" b="1" dirty="0" smtClean="0">
                <a:solidFill>
                  <a:srgbClr val="FFC000"/>
                </a:solidFill>
              </a:rPr>
              <a:t>)</a:t>
            </a:r>
            <a:endParaRPr lang="ko-KR" altLang="en-US" sz="2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Box 207"/>
          <p:cNvSpPr txBox="1"/>
          <p:nvPr/>
        </p:nvSpPr>
        <p:spPr>
          <a:xfrm>
            <a:off x="8676456" y="63813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12F55AC-8FCE-4B96-958F-96C4AE7DF0E5}" type="slidenum">
              <a:rPr lang="en-US" altLang="ko-KR" sz="1400" b="1" i="1" smtClean="0">
                <a:latin typeface="맑은 고딕" pitchFamily="50" charset="-127"/>
                <a:ea typeface="맑은 고딕" pitchFamily="50" charset="-127"/>
              </a:rPr>
              <a:pPr/>
              <a:t>26</a:t>
            </a:fld>
            <a:endParaRPr lang="ko-KR" altLang="en-US" sz="1400" b="1" i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2555776" y="2803102"/>
            <a:ext cx="4464496" cy="985938"/>
            <a:chOff x="793" y="2659"/>
            <a:chExt cx="3210" cy="649"/>
          </a:xfrm>
        </p:grpSpPr>
        <p:sp>
          <p:nvSpPr>
            <p:cNvPr id="6" name="WordArt 6"/>
            <p:cNvSpPr>
              <a:spLocks noChangeArrowheads="1" noChangeShapeType="1" noTextEdit="1"/>
            </p:cNvSpPr>
            <p:nvPr/>
          </p:nvSpPr>
          <p:spPr bwMode="auto">
            <a:xfrm>
              <a:off x="793" y="2666"/>
              <a:ext cx="3210" cy="642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ko-KR" altLang="en-US" sz="8000" kern="10"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latin typeface="HY헤드라인M"/>
                  <a:ea typeface="HY헤드라인M"/>
                </a:rPr>
                <a:t>감사합니다</a:t>
              </a:r>
            </a:p>
          </p:txBody>
        </p:sp>
        <p:sp>
          <p:nvSpPr>
            <p:cNvPr id="7" name="WordArt 7"/>
            <p:cNvSpPr>
              <a:spLocks noChangeArrowheads="1" noChangeShapeType="1" noTextEdit="1"/>
            </p:cNvSpPr>
            <p:nvPr/>
          </p:nvSpPr>
          <p:spPr bwMode="auto">
            <a:xfrm>
              <a:off x="793" y="2659"/>
              <a:ext cx="3210" cy="642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0"/>
                </a:avLst>
              </a:prstTxWarp>
            </a:bodyPr>
            <a:lstStyle/>
            <a:p>
              <a:pPr algn="ctr"/>
              <a:r>
                <a:rPr lang="ko-KR" altLang="en-US" sz="80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2900E"/>
                      </a:gs>
                      <a:gs pos="50000">
                        <a:srgbClr val="FFCC00"/>
                      </a:gs>
                      <a:gs pos="100000">
                        <a:srgbClr val="F2900E"/>
                      </a:gs>
                    </a:gsLst>
                    <a:lin ang="5400000" scaled="1"/>
                  </a:gradFill>
                  <a:latin typeface="HY헤드라인M"/>
                  <a:ea typeface="HY헤드라인M"/>
                </a:rPr>
                <a:t>감사합니다</a:t>
              </a:r>
            </a:p>
          </p:txBody>
        </p:sp>
      </p:grpSp>
      <p:pic>
        <p:nvPicPr>
          <p:cNvPr id="8" name="Picture 2" descr="C:\DOCUME~1\기본\LOCALS~1\Temp\Hnc\BinData\EMB00000c60040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96" t="12660" r="13667" b="6239"/>
          <a:stretch>
            <a:fillRect/>
          </a:stretch>
        </p:blipFill>
        <p:spPr bwMode="auto">
          <a:xfrm>
            <a:off x="35498" y="-3382"/>
            <a:ext cx="3744414" cy="62407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7352</TotalTime>
  <Words>1170</Words>
  <Application>Microsoft Office PowerPoint</Application>
  <PresentationFormat>화면 슬라이드 쇼(4:3)</PresentationFormat>
  <Paragraphs>313</Paragraphs>
  <Slides>26</Slides>
  <Notes>25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</vt:vector>
  </TitlesOfParts>
  <Company>Organ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투덜이</cp:lastModifiedBy>
  <cp:revision>1150</cp:revision>
  <dcterms:created xsi:type="dcterms:W3CDTF">2013-03-11T05:52:40Z</dcterms:created>
  <dcterms:modified xsi:type="dcterms:W3CDTF">2013-08-06T23:46:37Z</dcterms:modified>
</cp:coreProperties>
</file>