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embeddedFontLst>
    <p:embeddedFont>
      <p:font typeface="NanumGothicExtraBold" panose="020B0600000101010101" charset="-127"/>
      <p:bold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13E0C5F-736A-453D-9B96-23BE964F940B}">
  <a:tblStyle styleId="{213E0C5F-736A-453D-9B96-23BE964F940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1331752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4f187c61b4_6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34f187c61b4_6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672764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4f187c61b4_6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g34f187c61b4_6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1974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4f187c61b4_6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34f187c61b4_6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44714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4f187c61b4_6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g34f187c61b4_6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633563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4f187c61b4_6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g34f187c61b4_6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82646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4f187c61b4_6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g34f187c61b4_6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68877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4f187c61b4_6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g34f187c61b4_6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303766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4f187c61b4_6_2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g34f187c61b4_6_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03634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4f187c61b4_6_2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g34f187c61b4_6_2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864257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4f187c61b4_6_2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g34f187c61b4_6_2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0148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ctrTitle"/>
          </p:nvPr>
        </p:nvSpPr>
        <p:spPr>
          <a:xfrm>
            <a:off x="342900" y="1065213"/>
            <a:ext cx="3886200" cy="735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ubTitle" idx="1"/>
          </p:nvPr>
        </p:nvSpPr>
        <p:spPr>
          <a:xfrm>
            <a:off x="685800" y="1943100"/>
            <a:ext cx="3200400" cy="8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lv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361156" y="2203450"/>
            <a:ext cx="3886200" cy="681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361156" y="1453357"/>
            <a:ext cx="38862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20193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marL="1371600" lvl="2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2"/>
          </p:nvPr>
        </p:nvSpPr>
        <p:spPr>
          <a:xfrm>
            <a:off x="2324100" y="800100"/>
            <a:ext cx="20193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marL="1371600" lvl="2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body" idx="1"/>
          </p:nvPr>
        </p:nvSpPr>
        <p:spPr>
          <a:xfrm>
            <a:off x="228600" y="767556"/>
            <a:ext cx="2020094" cy="31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5pPr>
            <a:lvl6pPr marL="2743200" lvl="5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6pPr>
            <a:lvl7pPr marL="3200400" lvl="6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7pPr>
            <a:lvl8pPr marL="3657600" lvl="7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8pPr>
            <a:lvl9pPr marL="4114800" lvl="8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2"/>
          </p:nvPr>
        </p:nvSpPr>
        <p:spPr>
          <a:xfrm>
            <a:off x="228600" y="1087438"/>
            <a:ext cx="2020094" cy="1975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marL="914400" lvl="1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marL="1828800" lvl="3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marL="2286000" lvl="4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marL="2743200" lvl="5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marL="3200400" lvl="6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marL="3657600" lvl="7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marL="4114800" lvl="8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3"/>
          </p:nvPr>
        </p:nvSpPr>
        <p:spPr>
          <a:xfrm>
            <a:off x="2322513" y="767556"/>
            <a:ext cx="2020888" cy="31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5pPr>
            <a:lvl6pPr marL="2743200" lvl="5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6pPr>
            <a:lvl7pPr marL="3200400" lvl="6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7pPr>
            <a:lvl8pPr marL="3657600" lvl="7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8pPr>
            <a:lvl9pPr marL="4114800" lvl="8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body" idx="4"/>
          </p:nvPr>
        </p:nvSpPr>
        <p:spPr>
          <a:xfrm>
            <a:off x="2322513" y="1087438"/>
            <a:ext cx="2020888" cy="1975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marL="914400" lvl="1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marL="1828800" lvl="3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marL="2286000" lvl="4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marL="2743200" lvl="5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marL="3200400" lvl="6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marL="3657600" lvl="7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marL="4114800" lvl="8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228600" y="136525"/>
            <a:ext cx="150415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1787525" y="136525"/>
            <a:ext cx="2555875" cy="2926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30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marL="914400" lvl="1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2pPr>
            <a:lvl3pPr marL="1371600" lvl="2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marL="2286000" lvl="4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 sz="1000"/>
            </a:lvl5pPr>
            <a:lvl6pPr marL="2743200" lvl="5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6pPr>
            <a:lvl7pPr marL="3200400" lvl="6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7pPr>
            <a:lvl8pPr marL="3657600" lvl="7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8pPr>
            <a:lvl9pPr marL="4114800" lvl="8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228600" y="717550"/>
            <a:ext cx="1504157" cy="2345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marL="914400" lvl="1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marL="1371600" lvl="2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marL="1828800" lvl="3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marL="2286000" lvl="4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marL="2743200" lvl="5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marL="3200400" lvl="6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marL="3657600" lvl="7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marL="4114800" lvl="8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896144" y="2400300"/>
            <a:ext cx="2743200" cy="28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>
            <a:spLocks noGrp="1"/>
          </p:cNvSpPr>
          <p:nvPr>
            <p:ph type="pic" idx="2"/>
          </p:nvPr>
        </p:nvSpPr>
        <p:spPr>
          <a:xfrm>
            <a:off x="896144" y="306388"/>
            <a:ext cx="2743200" cy="20574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896144" y="2683669"/>
            <a:ext cx="2743200" cy="402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marL="914400" lvl="1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marL="1371600" lvl="2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marL="1828800" lvl="3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marL="2286000" lvl="4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marL="2743200" lvl="5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marL="3200400" lvl="6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marL="3657600" lvl="7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marL="4114800" lvl="8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154509" y="-125809"/>
            <a:ext cx="226298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rot="5400000">
            <a:off x="2366169" y="1085850"/>
            <a:ext cx="2925763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270669" y="95250"/>
            <a:ext cx="2925763" cy="30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marR="0" lvl="0" indent="-3302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–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»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700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en.dict.naver.com/#/entry/enko/88a0752a022c4ae1ac18a158893be91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png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.png"/><Relationship Id="rId10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2.png"/><Relationship Id="rId7" Type="http://schemas.openxmlformats.org/officeDocument/2006/relationships/image" Target="../media/image21.jpg"/><Relationship Id="rId12" Type="http://schemas.openxmlformats.org/officeDocument/2006/relationships/image" Target="../media/image2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11" Type="http://schemas.openxmlformats.org/officeDocument/2006/relationships/image" Target="../media/image25.jpg"/><Relationship Id="rId5" Type="http://schemas.openxmlformats.org/officeDocument/2006/relationships/image" Target="../media/image1.png"/><Relationship Id="rId10" Type="http://schemas.openxmlformats.org/officeDocument/2006/relationships/image" Target="../media/image24.jpg"/><Relationship Id="rId4" Type="http://schemas.openxmlformats.org/officeDocument/2006/relationships/image" Target="../media/image20.png"/><Relationship Id="rId9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1.png"/><Relationship Id="rId10" Type="http://schemas.openxmlformats.org/officeDocument/2006/relationships/image" Target="../media/image31.png"/><Relationship Id="rId4" Type="http://schemas.openxmlformats.org/officeDocument/2006/relationships/image" Target="../media/image6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36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6573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57350" y="0"/>
            <a:ext cx="74866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2900" y="4794250"/>
            <a:ext cx="8451850" cy="635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5"/>
          <p:cNvSpPr txBox="1"/>
          <p:nvPr/>
        </p:nvSpPr>
        <p:spPr>
          <a:xfrm>
            <a:off x="0" y="447950"/>
            <a:ext cx="9144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디지털 </a:t>
            </a:r>
            <a:r>
              <a:rPr lang="ko" sz="2000">
                <a:solidFill>
                  <a:schemeClr val="accent3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지능</a:t>
            </a:r>
            <a:r>
              <a:rPr lang="ko" sz="16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과 </a:t>
            </a:r>
            <a:r>
              <a:rPr lang="ko" sz="2000">
                <a:solidFill>
                  <a:schemeClr val="accent6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감성</a:t>
            </a:r>
            <a:r>
              <a:rPr lang="ko" sz="16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을 더한 </a:t>
            </a:r>
            <a:r>
              <a:rPr lang="ko" sz="2000">
                <a:solidFill>
                  <a:srgbClr val="4A86E8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AI시대</a:t>
            </a:r>
            <a:r>
              <a:rPr lang="ko" sz="16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 필수 학습 프로그램</a:t>
            </a:r>
            <a:endParaRPr sz="1600">
              <a:solidFill>
                <a:schemeClr val="dk1"/>
              </a:solidFill>
              <a:latin typeface="NanumGothicExtraBold"/>
              <a:ea typeface="NanumGothicExtraBold"/>
              <a:cs typeface="NanumGothicExtraBold"/>
              <a:sym typeface="NanumGothicExtraBold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3286050" y="2161050"/>
            <a:ext cx="3367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>
                <a:solidFill>
                  <a:srgbClr val="38761D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코</a:t>
            </a:r>
            <a:r>
              <a:rPr lang="ko" sz="1800">
                <a:solidFill>
                  <a:srgbClr val="FF9900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코</a:t>
            </a:r>
            <a:r>
              <a:rPr lang="ko" sz="1800">
                <a:solidFill>
                  <a:srgbClr val="4A86E8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블</a:t>
            </a:r>
            <a:r>
              <a:rPr lang="ko" sz="18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(코딩) 단체학습 제안서</a:t>
            </a:r>
            <a:endParaRPr sz="1800">
              <a:solidFill>
                <a:schemeClr val="dk1"/>
              </a:solidFill>
              <a:latin typeface="NanumGothicExtraBold"/>
              <a:ea typeface="NanumGothicExtraBold"/>
              <a:cs typeface="NanumGothicExtraBold"/>
              <a:sym typeface="NanumGothicExtraBold"/>
            </a:endParaRPr>
          </a:p>
        </p:txBody>
      </p:sp>
      <p:graphicFrame>
        <p:nvGraphicFramePr>
          <p:cNvPr id="134" name="Google Shape;134;p25"/>
          <p:cNvGraphicFramePr/>
          <p:nvPr>
            <p:extLst>
              <p:ext uri="{D42A27DB-BD31-4B8C-83A1-F6EECF244321}">
                <p14:modId xmlns:p14="http://schemas.microsoft.com/office/powerpoint/2010/main" val="3250484988"/>
              </p:ext>
            </p:extLst>
          </p:nvPr>
        </p:nvGraphicFramePr>
        <p:xfrm>
          <a:off x="691525" y="3002450"/>
          <a:ext cx="7760950" cy="1798200"/>
        </p:xfrm>
        <a:graphic>
          <a:graphicData uri="http://schemas.openxmlformats.org/drawingml/2006/table">
            <a:tbl>
              <a:tblPr>
                <a:noFill/>
                <a:tableStyleId>{213E0C5F-736A-453D-9B96-23BE964F940B}</a:tableStyleId>
              </a:tblPr>
              <a:tblGrid>
                <a:gridCol w="1488950"/>
                <a:gridCol w="2391525"/>
                <a:gridCol w="1487700"/>
                <a:gridCol w="2392775"/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dirty="0">
                          <a:solidFill>
                            <a:schemeClr val="lt1"/>
                          </a:solidFill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업체</a:t>
                      </a:r>
                      <a:endParaRPr dirty="0">
                        <a:solidFill>
                          <a:schemeClr val="lt1"/>
                        </a:solidFill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(주)재능교육</a:t>
                      </a:r>
                      <a:endParaRPr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>
                          <a:solidFill>
                            <a:schemeClr val="lt1"/>
                          </a:solidFill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기간</a:t>
                      </a:r>
                      <a:endParaRPr>
                        <a:solidFill>
                          <a:schemeClr val="lt1"/>
                        </a:solidFill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>
                          <a:solidFill>
                            <a:schemeClr val="lt1"/>
                          </a:solidFill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관할지국</a:t>
                      </a:r>
                      <a:endParaRPr>
                        <a:solidFill>
                          <a:schemeClr val="lt1"/>
                        </a:solidFill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-KR" altLang="en-US" dirty="0" smtClean="0"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여수</a:t>
                      </a:r>
                      <a:r>
                        <a:rPr lang="ko" dirty="0" smtClean="0"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지국</a:t>
                      </a:r>
                      <a:endParaRPr dirty="0"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>
                          <a:solidFill>
                            <a:schemeClr val="lt1"/>
                          </a:solidFill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지국주소</a:t>
                      </a:r>
                      <a:endParaRPr>
                        <a:solidFill>
                          <a:schemeClr val="lt1"/>
                        </a:solidFill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>
                          <a:solidFill>
                            <a:schemeClr val="lt1"/>
                          </a:solidFill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담당자</a:t>
                      </a:r>
                      <a:endParaRPr>
                        <a:solidFill>
                          <a:schemeClr val="lt1"/>
                        </a:solidFill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-KR" altLang="en-US" dirty="0" err="1" smtClean="0"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여수지구장</a:t>
                      </a:r>
                      <a:endParaRPr dirty="0"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>
                          <a:solidFill>
                            <a:schemeClr val="lt1"/>
                          </a:solidFill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담당교사</a:t>
                      </a:r>
                      <a:endParaRPr>
                        <a:solidFill>
                          <a:schemeClr val="lt1"/>
                        </a:solidFill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-KR" altLang="en-US" dirty="0" smtClean="0"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안진아 </a:t>
                      </a:r>
                      <a:r>
                        <a:rPr lang="ko-KR" altLang="en-US" dirty="0" err="1" smtClean="0"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지구장</a:t>
                      </a:r>
                      <a:endParaRPr dirty="0"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>
                          <a:solidFill>
                            <a:schemeClr val="lt1"/>
                          </a:solidFill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연락처</a:t>
                      </a:r>
                      <a:endParaRPr>
                        <a:solidFill>
                          <a:schemeClr val="lt1"/>
                        </a:solidFill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>
                          <a:solidFill>
                            <a:schemeClr val="lt1"/>
                          </a:solidFill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(사무실/휴대폰)</a:t>
                      </a:r>
                      <a:endParaRPr>
                        <a:solidFill>
                          <a:schemeClr val="lt1"/>
                        </a:solidFill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" dirty="0" smtClean="0"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061-653-9136</a:t>
                      </a:r>
                      <a:endParaRPr dirty="0"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dirty="0" smtClean="0"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010-</a:t>
                      </a:r>
                      <a:r>
                        <a:rPr lang="en-US" altLang="ko" dirty="0" smtClean="0"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9212-0192</a:t>
                      </a:r>
                      <a:endParaRPr dirty="0"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>
                          <a:solidFill>
                            <a:schemeClr val="lt1"/>
                          </a:solidFill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E-mail</a:t>
                      </a:r>
                      <a:endParaRPr>
                        <a:solidFill>
                          <a:schemeClr val="lt1"/>
                        </a:solidFill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135" name="Google Shape;135;p25" title="코코블 BI_기본형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60175" y="737673"/>
            <a:ext cx="5023648" cy="163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5"/>
          <p:cNvSpPr txBox="1"/>
          <p:nvPr/>
        </p:nvSpPr>
        <p:spPr>
          <a:xfrm>
            <a:off x="2578000" y="353375"/>
            <a:ext cx="775500" cy="3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750" i="1">
                <a:solidFill>
                  <a:schemeClr val="accent3"/>
                </a:solidFill>
                <a:highlight>
                  <a:srgbClr val="FFFFFF"/>
                </a:highlight>
              </a:rPr>
              <a:t>Intelligence</a:t>
            </a:r>
            <a:endParaRPr sz="1100" i="1">
              <a:solidFill>
                <a:schemeClr val="accent3"/>
              </a:solidFill>
            </a:endParaRPr>
          </a:p>
        </p:txBody>
      </p:sp>
      <p:sp>
        <p:nvSpPr>
          <p:cNvPr id="137" name="Google Shape;137;p25"/>
          <p:cNvSpPr txBox="1"/>
          <p:nvPr/>
        </p:nvSpPr>
        <p:spPr>
          <a:xfrm>
            <a:off x="3309475" y="353375"/>
            <a:ext cx="775500" cy="3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750" i="1">
                <a:solidFill>
                  <a:schemeClr val="accent6"/>
                </a:solidFill>
                <a:highlight>
                  <a:srgbClr val="FFFFFF"/>
                </a:highlight>
              </a:rPr>
              <a:t>Sensibility</a:t>
            </a:r>
            <a:endParaRPr sz="750" i="1">
              <a:solidFill>
                <a:schemeClr val="accent6"/>
              </a:solidFill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4409750" y="353375"/>
            <a:ext cx="1178700" cy="3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750" i="1">
                <a:solidFill>
                  <a:srgbClr val="4A86E8"/>
                </a:solidFill>
                <a:highlight>
                  <a:srgbClr val="FFFFFF"/>
                </a:highlight>
              </a:rPr>
              <a:t>A</a:t>
            </a:r>
            <a:r>
              <a:rPr lang="ko" sz="750" i="1">
                <a:solidFill>
                  <a:srgbClr val="4A86E8"/>
                </a:solidFill>
                <a:highlight>
                  <a:srgbClr val="FFFFFF"/>
                </a:highlight>
                <a:uFill>
                  <a:noFill/>
                </a:uFill>
                <a:hlinkClick r:id="rId7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rtificial Intelligence</a:t>
            </a:r>
            <a:endParaRPr sz="750" i="1">
              <a:solidFill>
                <a:srgbClr val="4A86E8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/>
          <p:nvPr/>
        </p:nvSpPr>
        <p:spPr>
          <a:xfrm>
            <a:off x="0" y="867350"/>
            <a:ext cx="1657500" cy="54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4" name="Google Shape;144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57350" y="0"/>
            <a:ext cx="74866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657350" cy="15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6"/>
          <p:cNvSpPr txBox="1"/>
          <p:nvPr/>
        </p:nvSpPr>
        <p:spPr>
          <a:xfrm>
            <a:off x="209475" y="337650"/>
            <a:ext cx="1238400" cy="5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목차</a:t>
            </a:r>
            <a:endParaRPr sz="700">
              <a:solidFill>
                <a:srgbClr val="38761D"/>
              </a:solidFill>
            </a:endParaRPr>
          </a:p>
        </p:txBody>
      </p:sp>
      <p:sp>
        <p:nvSpPr>
          <p:cNvPr id="147" name="Google Shape;147;p26"/>
          <p:cNvSpPr txBox="1"/>
          <p:nvPr/>
        </p:nvSpPr>
        <p:spPr>
          <a:xfrm>
            <a:off x="1600282" y="1777050"/>
            <a:ext cx="31023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회사소개</a:t>
            </a:r>
            <a:endParaRPr sz="900">
              <a:solidFill>
                <a:srgbClr val="595959"/>
              </a:solidFill>
            </a:endParaRPr>
          </a:p>
        </p:txBody>
      </p:sp>
      <p:sp>
        <p:nvSpPr>
          <p:cNvPr id="148" name="Google Shape;148;p26"/>
          <p:cNvSpPr txBox="1"/>
          <p:nvPr/>
        </p:nvSpPr>
        <p:spPr>
          <a:xfrm>
            <a:off x="1142025" y="1777050"/>
            <a:ext cx="2898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1" i="0" u="none" strike="noStrike" cap="none">
                <a:solidFill>
                  <a:srgbClr val="38761D"/>
                </a:solidFill>
              </a:rPr>
              <a:t>01</a:t>
            </a:r>
            <a:endParaRPr sz="900" b="1">
              <a:solidFill>
                <a:srgbClr val="38761D"/>
              </a:solidFill>
            </a:endParaRPr>
          </a:p>
        </p:txBody>
      </p:sp>
      <p:sp>
        <p:nvSpPr>
          <p:cNvPr id="149" name="Google Shape;149;p26"/>
          <p:cNvSpPr txBox="1"/>
          <p:nvPr/>
        </p:nvSpPr>
        <p:spPr>
          <a:xfrm>
            <a:off x="1600282" y="3080629"/>
            <a:ext cx="31023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제안배경</a:t>
            </a:r>
            <a:endParaRPr sz="900">
              <a:solidFill>
                <a:srgbClr val="595959"/>
              </a:solidFill>
            </a:endParaRPr>
          </a:p>
        </p:txBody>
      </p:sp>
      <p:sp>
        <p:nvSpPr>
          <p:cNvPr id="150" name="Google Shape;150;p26"/>
          <p:cNvSpPr txBox="1"/>
          <p:nvPr/>
        </p:nvSpPr>
        <p:spPr>
          <a:xfrm>
            <a:off x="1142025" y="3080629"/>
            <a:ext cx="2898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1" i="0" u="none" strike="noStrike" cap="none">
                <a:solidFill>
                  <a:srgbClr val="38761D"/>
                </a:solidFill>
              </a:rPr>
              <a:t>03</a:t>
            </a:r>
            <a:endParaRPr sz="900" b="1">
              <a:solidFill>
                <a:srgbClr val="38761D"/>
              </a:solidFill>
            </a:endParaRPr>
          </a:p>
        </p:txBody>
      </p:sp>
      <p:sp>
        <p:nvSpPr>
          <p:cNvPr id="151" name="Google Shape;151;p26"/>
          <p:cNvSpPr txBox="1"/>
          <p:nvPr/>
        </p:nvSpPr>
        <p:spPr>
          <a:xfrm>
            <a:off x="1600282" y="2428839"/>
            <a:ext cx="31023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연혁</a:t>
            </a:r>
            <a:endParaRPr sz="900">
              <a:solidFill>
                <a:srgbClr val="595959"/>
              </a:solidFill>
            </a:endParaRPr>
          </a:p>
        </p:txBody>
      </p:sp>
      <p:sp>
        <p:nvSpPr>
          <p:cNvPr id="152" name="Google Shape;152;p26"/>
          <p:cNvSpPr txBox="1"/>
          <p:nvPr/>
        </p:nvSpPr>
        <p:spPr>
          <a:xfrm>
            <a:off x="1142025" y="2428839"/>
            <a:ext cx="2898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1" i="0" u="none" strike="noStrike" cap="none">
                <a:solidFill>
                  <a:srgbClr val="38761D"/>
                </a:solidFill>
              </a:rPr>
              <a:t>02</a:t>
            </a:r>
            <a:endParaRPr sz="900" b="1">
              <a:solidFill>
                <a:srgbClr val="38761D"/>
              </a:solidFill>
            </a:endParaRPr>
          </a:p>
        </p:txBody>
      </p:sp>
      <p:sp>
        <p:nvSpPr>
          <p:cNvPr id="153" name="Google Shape;153;p26"/>
          <p:cNvSpPr txBox="1"/>
          <p:nvPr/>
        </p:nvSpPr>
        <p:spPr>
          <a:xfrm>
            <a:off x="1600282" y="3768108"/>
            <a:ext cx="31023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상품소개(</a:t>
            </a:r>
            <a:r>
              <a:rPr lang="ko" sz="16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상세안내서 별첨)</a:t>
            </a:r>
            <a:endParaRPr sz="900">
              <a:solidFill>
                <a:srgbClr val="595959"/>
              </a:solidFill>
            </a:endParaRPr>
          </a:p>
        </p:txBody>
      </p:sp>
      <p:sp>
        <p:nvSpPr>
          <p:cNvPr id="154" name="Google Shape;154;p26"/>
          <p:cNvSpPr txBox="1"/>
          <p:nvPr/>
        </p:nvSpPr>
        <p:spPr>
          <a:xfrm>
            <a:off x="1142025" y="3768108"/>
            <a:ext cx="2898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1" i="0" u="none" strike="noStrike" cap="none">
                <a:solidFill>
                  <a:srgbClr val="38761D"/>
                </a:solidFill>
              </a:rPr>
              <a:t>04</a:t>
            </a:r>
            <a:endParaRPr sz="900" b="1">
              <a:solidFill>
                <a:srgbClr val="38761D"/>
              </a:solidFill>
            </a:endParaRPr>
          </a:p>
        </p:txBody>
      </p:sp>
      <p:sp>
        <p:nvSpPr>
          <p:cNvPr id="155" name="Google Shape;155;p26"/>
          <p:cNvSpPr txBox="1"/>
          <p:nvPr/>
        </p:nvSpPr>
        <p:spPr>
          <a:xfrm>
            <a:off x="5412404" y="1777050"/>
            <a:ext cx="31023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운영형태</a:t>
            </a:r>
            <a:endParaRPr sz="900">
              <a:solidFill>
                <a:srgbClr val="595959"/>
              </a:solidFill>
            </a:endParaRPr>
          </a:p>
        </p:txBody>
      </p:sp>
      <p:sp>
        <p:nvSpPr>
          <p:cNvPr id="156" name="Google Shape;156;p26"/>
          <p:cNvSpPr txBox="1"/>
          <p:nvPr/>
        </p:nvSpPr>
        <p:spPr>
          <a:xfrm>
            <a:off x="4966446" y="1777050"/>
            <a:ext cx="2898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1" i="0" u="none" strike="noStrike" cap="none">
                <a:solidFill>
                  <a:srgbClr val="38761D"/>
                </a:solidFill>
              </a:rPr>
              <a:t>0</a:t>
            </a:r>
            <a:r>
              <a:rPr lang="ko" sz="1600" b="1">
                <a:solidFill>
                  <a:srgbClr val="38761D"/>
                </a:solidFill>
              </a:rPr>
              <a:t>5</a:t>
            </a:r>
            <a:endParaRPr sz="900" b="1">
              <a:solidFill>
                <a:srgbClr val="38761D"/>
              </a:solidFill>
            </a:endParaRPr>
          </a:p>
        </p:txBody>
      </p:sp>
      <p:sp>
        <p:nvSpPr>
          <p:cNvPr id="157" name="Google Shape;157;p26"/>
          <p:cNvSpPr txBox="1"/>
          <p:nvPr/>
        </p:nvSpPr>
        <p:spPr>
          <a:xfrm>
            <a:off x="5412404" y="3080629"/>
            <a:ext cx="31023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기대효과</a:t>
            </a:r>
            <a:endParaRPr sz="900">
              <a:solidFill>
                <a:srgbClr val="595959"/>
              </a:solidFill>
            </a:endParaRPr>
          </a:p>
        </p:txBody>
      </p:sp>
      <p:sp>
        <p:nvSpPr>
          <p:cNvPr id="158" name="Google Shape;158;p26"/>
          <p:cNvSpPr txBox="1"/>
          <p:nvPr/>
        </p:nvSpPr>
        <p:spPr>
          <a:xfrm>
            <a:off x="4966446" y="3080629"/>
            <a:ext cx="2898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1" i="0" u="none" strike="noStrike" cap="none">
                <a:solidFill>
                  <a:srgbClr val="38761D"/>
                </a:solidFill>
              </a:rPr>
              <a:t>0</a:t>
            </a:r>
            <a:r>
              <a:rPr lang="ko" sz="1600" b="1">
                <a:solidFill>
                  <a:srgbClr val="38761D"/>
                </a:solidFill>
              </a:rPr>
              <a:t>7</a:t>
            </a:r>
            <a:endParaRPr sz="900" b="1">
              <a:solidFill>
                <a:srgbClr val="38761D"/>
              </a:solidFill>
            </a:endParaRPr>
          </a:p>
        </p:txBody>
      </p:sp>
      <p:sp>
        <p:nvSpPr>
          <p:cNvPr id="159" name="Google Shape;159;p26"/>
          <p:cNvSpPr txBox="1"/>
          <p:nvPr/>
        </p:nvSpPr>
        <p:spPr>
          <a:xfrm>
            <a:off x="5412404" y="2428839"/>
            <a:ext cx="31023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단체학습 진행사례</a:t>
            </a:r>
            <a:endParaRPr sz="900">
              <a:solidFill>
                <a:srgbClr val="595959"/>
              </a:solidFill>
            </a:endParaRPr>
          </a:p>
        </p:txBody>
      </p:sp>
      <p:sp>
        <p:nvSpPr>
          <p:cNvPr id="160" name="Google Shape;160;p26"/>
          <p:cNvSpPr txBox="1"/>
          <p:nvPr/>
        </p:nvSpPr>
        <p:spPr>
          <a:xfrm>
            <a:off x="4966446" y="2428839"/>
            <a:ext cx="2898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1" i="0" u="none" strike="noStrike" cap="none">
                <a:solidFill>
                  <a:srgbClr val="38761D"/>
                </a:solidFill>
              </a:rPr>
              <a:t>0</a:t>
            </a:r>
            <a:r>
              <a:rPr lang="ko" sz="1600" b="1">
                <a:solidFill>
                  <a:srgbClr val="38761D"/>
                </a:solidFill>
              </a:rPr>
              <a:t>6</a:t>
            </a:r>
            <a:endParaRPr sz="900" b="1">
              <a:solidFill>
                <a:srgbClr val="38761D"/>
              </a:solidFill>
            </a:endParaRPr>
          </a:p>
        </p:txBody>
      </p:sp>
      <p:sp>
        <p:nvSpPr>
          <p:cNvPr id="161" name="Google Shape;161;p26"/>
          <p:cNvSpPr txBox="1"/>
          <p:nvPr/>
        </p:nvSpPr>
        <p:spPr>
          <a:xfrm>
            <a:off x="5412404" y="3768108"/>
            <a:ext cx="31023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신청절차(단체신청서 별첨)</a:t>
            </a:r>
            <a:endParaRPr sz="900">
              <a:solidFill>
                <a:srgbClr val="595959"/>
              </a:solidFill>
            </a:endParaRPr>
          </a:p>
        </p:txBody>
      </p:sp>
      <p:sp>
        <p:nvSpPr>
          <p:cNvPr id="162" name="Google Shape;162;p26"/>
          <p:cNvSpPr txBox="1"/>
          <p:nvPr/>
        </p:nvSpPr>
        <p:spPr>
          <a:xfrm>
            <a:off x="4966446" y="3768108"/>
            <a:ext cx="2898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1">
                <a:solidFill>
                  <a:srgbClr val="38761D"/>
                </a:solidFill>
              </a:rPr>
              <a:t>08</a:t>
            </a:r>
            <a:endParaRPr sz="900" b="1">
              <a:solidFill>
                <a:srgbClr val="38761D"/>
              </a:solidFill>
            </a:endParaRPr>
          </a:p>
        </p:txBody>
      </p:sp>
      <p:pic>
        <p:nvPicPr>
          <p:cNvPr id="163" name="Google Shape;163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2025" y="2060025"/>
            <a:ext cx="362475" cy="3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2025" y="2724150"/>
            <a:ext cx="362475" cy="3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2025" y="3388275"/>
            <a:ext cx="362475" cy="3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2025" y="4074725"/>
            <a:ext cx="362475" cy="3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66438" y="2060025"/>
            <a:ext cx="362475" cy="3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66438" y="2724150"/>
            <a:ext cx="362475" cy="3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66438" y="3388275"/>
            <a:ext cx="362475" cy="3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66438" y="4074725"/>
            <a:ext cx="362475" cy="3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57350" y="0"/>
            <a:ext cx="74866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57350" y="4902200"/>
            <a:ext cx="7150100" cy="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657350" cy="15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7"/>
          <p:cNvSpPr/>
          <p:nvPr/>
        </p:nvSpPr>
        <p:spPr>
          <a:xfrm>
            <a:off x="0" y="867350"/>
            <a:ext cx="1657500" cy="54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7"/>
          <p:cNvSpPr txBox="1"/>
          <p:nvPr/>
        </p:nvSpPr>
        <p:spPr>
          <a:xfrm>
            <a:off x="209475" y="158750"/>
            <a:ext cx="1238400" cy="7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회사</a:t>
            </a:r>
            <a:endParaRPr sz="210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소개</a:t>
            </a:r>
            <a:endParaRPr sz="210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7"/>
          <p:cNvSpPr txBox="1"/>
          <p:nvPr/>
        </p:nvSpPr>
        <p:spPr>
          <a:xfrm>
            <a:off x="512000" y="1411650"/>
            <a:ext cx="6883500" cy="2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000" b="1">
                <a:solidFill>
                  <a:srgbClr val="FF0000"/>
                </a:solidFill>
              </a:rPr>
              <a:t>재능교육</a:t>
            </a:r>
            <a:r>
              <a:rPr lang="ko" sz="2000"/>
              <a:t>은 교육의 </a:t>
            </a:r>
            <a:r>
              <a:rPr lang="ko" sz="2000" b="1">
                <a:solidFill>
                  <a:srgbClr val="0000FF"/>
                </a:solidFill>
              </a:rPr>
              <a:t>미래</a:t>
            </a:r>
            <a:r>
              <a:rPr lang="ko" sz="2000"/>
              <a:t>를 봅니다</a:t>
            </a:r>
            <a:endParaRPr sz="1500"/>
          </a:p>
        </p:txBody>
      </p:sp>
      <p:sp>
        <p:nvSpPr>
          <p:cNvPr id="181" name="Google Shape;181;p27"/>
          <p:cNvSpPr txBox="1"/>
          <p:nvPr/>
        </p:nvSpPr>
        <p:spPr>
          <a:xfrm>
            <a:off x="597725" y="1842750"/>
            <a:ext cx="6883500" cy="28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/>
              <a:t>  어린이부터 성인까지</a:t>
            </a:r>
            <a:endParaRPr sz="1500"/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/>
              <a:t>‘보다 나은 교육을 통한 보다 나은 삶’ 의 변화를 위해</a:t>
            </a:r>
            <a:endParaRPr sz="1500"/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/>
              <a:t>교육 문화 사업에 전념해 온 재능교육은</a:t>
            </a:r>
            <a:endParaRPr sz="1500"/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/>
              <a:t>출판, 방송, IT, 연수, 학원, 문화, 예술, 인쇄, 유통 등</a:t>
            </a:r>
            <a:endParaRPr sz="1500"/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/>
              <a:t>다양한 영역에서 에듀테크 네트워크를 구축하여</a:t>
            </a:r>
            <a:endParaRPr sz="1500"/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/>
              <a:t>교육의 미래를 변화시키는 기업이 되겠습니다.</a:t>
            </a:r>
            <a:endParaRPr sz="1500"/>
          </a:p>
        </p:txBody>
      </p:sp>
      <p:pic>
        <p:nvPicPr>
          <p:cNvPr id="182" name="Google Shape;182;p27"/>
          <p:cNvPicPr preferRelativeResize="0"/>
          <p:nvPr/>
        </p:nvPicPr>
        <p:blipFill rotWithShape="1">
          <a:blip r:embed="rId6">
            <a:alphaModFix/>
          </a:blip>
          <a:srcRect l="60195"/>
          <a:stretch/>
        </p:blipFill>
        <p:spPr>
          <a:xfrm>
            <a:off x="4960500" y="543675"/>
            <a:ext cx="3767249" cy="407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57350" y="0"/>
            <a:ext cx="74866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57350" y="4902200"/>
            <a:ext cx="7150100" cy="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657350" cy="15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8"/>
          <p:cNvSpPr/>
          <p:nvPr/>
        </p:nvSpPr>
        <p:spPr>
          <a:xfrm>
            <a:off x="0" y="867350"/>
            <a:ext cx="1657500" cy="54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28"/>
          <p:cNvSpPr txBox="1"/>
          <p:nvPr/>
        </p:nvSpPr>
        <p:spPr>
          <a:xfrm>
            <a:off x="209475" y="337650"/>
            <a:ext cx="1238400" cy="5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연혁</a:t>
            </a:r>
            <a:endParaRPr sz="700">
              <a:solidFill>
                <a:srgbClr val="38761D"/>
              </a:solidFill>
            </a:endParaRPr>
          </a:p>
        </p:txBody>
      </p:sp>
      <p:pic>
        <p:nvPicPr>
          <p:cNvPr id="192" name="Google Shape;192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4112" y="922125"/>
            <a:ext cx="8195777" cy="4222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29"/>
          <p:cNvPicPr preferRelativeResize="0"/>
          <p:nvPr/>
        </p:nvPicPr>
        <p:blipFill rotWithShape="1">
          <a:blip r:embed="rId3">
            <a:alphaModFix/>
          </a:blip>
          <a:srcRect t="7974" r="89370" b="27035"/>
          <a:stretch/>
        </p:blipFill>
        <p:spPr>
          <a:xfrm>
            <a:off x="1429150" y="1993900"/>
            <a:ext cx="85475" cy="252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225" y="1231900"/>
            <a:ext cx="1238400" cy="761999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9"/>
          <p:cNvSpPr txBox="1"/>
          <p:nvPr/>
        </p:nvSpPr>
        <p:spPr>
          <a:xfrm>
            <a:off x="3927650" y="2120900"/>
            <a:ext cx="47625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000">
                <a:latin typeface="Calibri"/>
                <a:ea typeface="Calibri"/>
                <a:cs typeface="Calibri"/>
                <a:sym typeface="Calibri"/>
              </a:rPr>
              <a:t>미국, 영국 등 주요 국가에서는 이미 코딩 교육을 정규 교육 과정에 포함하고 있으며, 이는 AI 시대에 걸맞는 글로벌 인재 양성의 기반이 되고 있습니다. 국내 기관에서도 이러한 흐름에 맞춰 코딩 기반 콘텐츠 도입이 필요한 시점입니다.</a:t>
            </a:r>
            <a:endParaRPr sz="600"/>
          </a:p>
        </p:txBody>
      </p:sp>
      <p:sp>
        <p:nvSpPr>
          <p:cNvPr id="200" name="Google Shape;200;p29"/>
          <p:cNvSpPr txBox="1"/>
          <p:nvPr/>
        </p:nvSpPr>
        <p:spPr>
          <a:xfrm>
            <a:off x="1514650" y="2317750"/>
            <a:ext cx="2317800" cy="2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latin typeface="Calibri"/>
                <a:ea typeface="Calibri"/>
                <a:cs typeface="Calibri"/>
                <a:sym typeface="Calibri"/>
              </a:rPr>
              <a:t>글로벌 </a:t>
            </a:r>
            <a:r>
              <a:rPr lang="ko" sz="12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교육 흐름</a:t>
            </a:r>
            <a:r>
              <a:rPr lang="ko" sz="1200">
                <a:latin typeface="Calibri"/>
                <a:ea typeface="Calibri"/>
                <a:cs typeface="Calibri"/>
                <a:sym typeface="Calibri"/>
              </a:rPr>
              <a:t>과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코딩 교육</a:t>
            </a:r>
            <a:r>
              <a:rPr lang="ko" sz="1200">
                <a:latin typeface="Calibri"/>
                <a:ea typeface="Calibri"/>
                <a:cs typeface="Calibri"/>
                <a:sym typeface="Calibri"/>
              </a:rPr>
              <a:t> 의무화</a:t>
            </a:r>
            <a:endParaRPr sz="700"/>
          </a:p>
        </p:txBody>
      </p:sp>
      <p:pic>
        <p:nvPicPr>
          <p:cNvPr id="201" name="Google Shape;201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57350" y="0"/>
            <a:ext cx="74866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1000" y="1225550"/>
            <a:ext cx="7150098" cy="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1000" y="1987550"/>
            <a:ext cx="7150098" cy="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1000" y="2832100"/>
            <a:ext cx="7150098" cy="635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9"/>
          <p:cNvSpPr txBox="1"/>
          <p:nvPr/>
        </p:nvSpPr>
        <p:spPr>
          <a:xfrm>
            <a:off x="1654350" y="1498600"/>
            <a:ext cx="6883500" cy="2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700"/>
          </a:p>
        </p:txBody>
      </p:sp>
      <p:sp>
        <p:nvSpPr>
          <p:cNvPr id="206" name="Google Shape;206;p29"/>
          <p:cNvSpPr txBox="1"/>
          <p:nvPr/>
        </p:nvSpPr>
        <p:spPr>
          <a:xfrm>
            <a:off x="3927650" y="2965450"/>
            <a:ext cx="47625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000">
                <a:latin typeface="Calibri"/>
                <a:ea typeface="Calibri"/>
                <a:cs typeface="Calibri"/>
                <a:sym typeface="Calibri"/>
              </a:rPr>
              <a:t>많은 기관이 기초학습 위주 프로그램을 넘어서 창의·진로 중심 콘텐츠를 도입하고자 하며, 코코블은 학습자가 흥미를 느끼며 직접 탐색하고 생각하는 구조로 설계되어 있어, 자기주도 학습과 창의역량을 동시에 키울 수 있습니다.</a:t>
            </a:r>
            <a:endParaRPr sz="600"/>
          </a:p>
        </p:txBody>
      </p:sp>
      <p:sp>
        <p:nvSpPr>
          <p:cNvPr id="207" name="Google Shape;207;p29"/>
          <p:cNvSpPr txBox="1"/>
          <p:nvPr/>
        </p:nvSpPr>
        <p:spPr>
          <a:xfrm>
            <a:off x="1514650" y="3155950"/>
            <a:ext cx="2317800" cy="2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rgbClr val="38761D"/>
                </a:solidFill>
              </a:rPr>
              <a:t>AI 기반 코딩 교육콘텐츠</a:t>
            </a:r>
            <a:r>
              <a:rPr lang="ko" sz="1200"/>
              <a:t>에</a:t>
            </a:r>
            <a:endParaRPr sz="1200"/>
          </a:p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/>
              <a:t>대한 수요 증가</a:t>
            </a:r>
            <a:endParaRPr sz="700"/>
          </a:p>
        </p:txBody>
      </p:sp>
      <p:pic>
        <p:nvPicPr>
          <p:cNvPr id="208" name="Google Shape;208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1000" y="3670300"/>
            <a:ext cx="7150098" cy="635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9"/>
          <p:cNvSpPr txBox="1"/>
          <p:nvPr/>
        </p:nvSpPr>
        <p:spPr>
          <a:xfrm>
            <a:off x="3927650" y="3810000"/>
            <a:ext cx="47625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000">
                <a:latin typeface="Calibri"/>
                <a:ea typeface="Calibri"/>
                <a:cs typeface="Calibri"/>
                <a:sym typeface="Calibri"/>
              </a:rPr>
              <a:t>본 프로그램은 다수 센터에서 우수한 교육성과와 학생 만족도를 입증하였으며, 재능교육의 노하우를 바탕으로 전문 선생님이 방문 수업을 통해 안정적인 콘텐츠 운영이 가능합니다.</a:t>
            </a:r>
            <a:endParaRPr sz="600"/>
          </a:p>
        </p:txBody>
      </p:sp>
      <p:sp>
        <p:nvSpPr>
          <p:cNvPr id="210" name="Google Shape;210;p29"/>
          <p:cNvSpPr txBox="1"/>
          <p:nvPr/>
        </p:nvSpPr>
        <p:spPr>
          <a:xfrm>
            <a:off x="1514650" y="4000500"/>
            <a:ext cx="2317800" cy="2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검증된 AI 콘텐츠</a:t>
            </a:r>
            <a:r>
              <a:rPr lang="ko" sz="1200">
                <a:latin typeface="Calibri"/>
                <a:ea typeface="Calibri"/>
                <a:cs typeface="Calibri"/>
                <a:sym typeface="Calibri"/>
              </a:rPr>
              <a:t>의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latin typeface="Calibri"/>
                <a:ea typeface="Calibri"/>
                <a:cs typeface="Calibri"/>
                <a:sym typeface="Calibri"/>
              </a:rPr>
              <a:t>방문형 수업 도입 효과</a:t>
            </a:r>
            <a:endParaRPr sz="700"/>
          </a:p>
        </p:txBody>
      </p:sp>
      <p:pic>
        <p:nvPicPr>
          <p:cNvPr id="211" name="Google Shape;211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1000" y="4521200"/>
            <a:ext cx="7150098" cy="635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9"/>
          <p:cNvSpPr txBox="1"/>
          <p:nvPr/>
        </p:nvSpPr>
        <p:spPr>
          <a:xfrm>
            <a:off x="1514625" y="1504875"/>
            <a:ext cx="2317800" cy="2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디지털 리터러시</a:t>
            </a:r>
            <a:r>
              <a:rPr lang="ko" sz="1200">
                <a:latin typeface="Calibri"/>
                <a:ea typeface="Calibri"/>
                <a:cs typeface="Calibri"/>
                <a:sym typeface="Calibri"/>
              </a:rPr>
              <a:t>와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ko" sz="12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창의융합 역량</a:t>
            </a:r>
            <a:r>
              <a:rPr lang="ko" sz="1200">
                <a:latin typeface="Calibri"/>
                <a:ea typeface="Calibri"/>
                <a:cs typeface="Calibri"/>
                <a:sym typeface="Calibri"/>
              </a:rPr>
              <a:t>의 중요성 확대</a:t>
            </a:r>
            <a:endParaRPr sz="700"/>
          </a:p>
        </p:txBody>
      </p:sp>
      <p:sp>
        <p:nvSpPr>
          <p:cNvPr id="213" name="Google Shape;213;p29"/>
          <p:cNvSpPr txBox="1"/>
          <p:nvPr/>
        </p:nvSpPr>
        <p:spPr>
          <a:xfrm>
            <a:off x="3927650" y="1317675"/>
            <a:ext cx="47625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000">
                <a:latin typeface="Calibri"/>
                <a:ea typeface="Calibri"/>
                <a:cs typeface="Calibri"/>
                <a:sym typeface="Calibri"/>
              </a:rPr>
              <a:t>4차 산업혁명 시대를 맞아 코딩, 문제해결력, 논리적 사고력은 필수 핵심 역량으로 부각되고 있으며, 이에 따라 초등 및 중등 교육 현장에서도 컴퓨팅 사고력 및 소프트웨어 교육에 대한 관심이 빠르게 증가하고 있습니다.</a:t>
            </a:r>
            <a:endParaRPr sz="600"/>
          </a:p>
        </p:txBody>
      </p:sp>
      <p:pic>
        <p:nvPicPr>
          <p:cNvPr id="214" name="Google Shape;214;p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1657350" cy="15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9"/>
          <p:cNvSpPr/>
          <p:nvPr/>
        </p:nvSpPr>
        <p:spPr>
          <a:xfrm>
            <a:off x="0" y="867350"/>
            <a:ext cx="1657500" cy="54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9"/>
          <p:cNvSpPr txBox="1"/>
          <p:nvPr/>
        </p:nvSpPr>
        <p:spPr>
          <a:xfrm>
            <a:off x="209475" y="158750"/>
            <a:ext cx="1238400" cy="7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배경</a:t>
            </a:r>
            <a:endParaRPr sz="210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제안</a:t>
            </a:r>
            <a:endParaRPr sz="210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7" name="Google Shape;217;p29"/>
          <p:cNvPicPr preferRelativeResize="0"/>
          <p:nvPr/>
        </p:nvPicPr>
        <p:blipFill rotWithShape="1">
          <a:blip r:embed="rId3">
            <a:alphaModFix/>
          </a:blip>
          <a:srcRect t="7974" r="89370" b="27035"/>
          <a:stretch/>
        </p:blipFill>
        <p:spPr>
          <a:xfrm>
            <a:off x="3809350" y="1317675"/>
            <a:ext cx="23075" cy="58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9"/>
          <p:cNvPicPr preferRelativeResize="0"/>
          <p:nvPr/>
        </p:nvPicPr>
        <p:blipFill rotWithShape="1">
          <a:blip r:embed="rId3">
            <a:alphaModFix/>
          </a:blip>
          <a:srcRect t="7974" r="89370" b="27035"/>
          <a:stretch/>
        </p:blipFill>
        <p:spPr>
          <a:xfrm>
            <a:off x="3809350" y="2143213"/>
            <a:ext cx="23075" cy="58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9"/>
          <p:cNvPicPr preferRelativeResize="0"/>
          <p:nvPr/>
        </p:nvPicPr>
        <p:blipFill rotWithShape="1">
          <a:blip r:embed="rId3">
            <a:alphaModFix/>
          </a:blip>
          <a:srcRect t="7974" r="89370" b="27035"/>
          <a:stretch/>
        </p:blipFill>
        <p:spPr>
          <a:xfrm>
            <a:off x="3809350" y="2971913"/>
            <a:ext cx="23075" cy="58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9"/>
          <p:cNvPicPr preferRelativeResize="0"/>
          <p:nvPr/>
        </p:nvPicPr>
        <p:blipFill rotWithShape="1">
          <a:blip r:embed="rId3">
            <a:alphaModFix/>
          </a:blip>
          <a:srcRect t="7974" r="89370" b="27035"/>
          <a:stretch/>
        </p:blipFill>
        <p:spPr>
          <a:xfrm>
            <a:off x="3809350" y="3806863"/>
            <a:ext cx="23075" cy="58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2425" y="1382800"/>
            <a:ext cx="8439150" cy="76255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30"/>
          <p:cNvSpPr/>
          <p:nvPr/>
        </p:nvSpPr>
        <p:spPr>
          <a:xfrm>
            <a:off x="352425" y="1382800"/>
            <a:ext cx="240600" cy="762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7" name="Google Shape;227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57350" y="0"/>
            <a:ext cx="7486650" cy="15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30"/>
          <p:cNvSpPr txBox="1"/>
          <p:nvPr/>
        </p:nvSpPr>
        <p:spPr>
          <a:xfrm>
            <a:off x="2556832" y="1478025"/>
            <a:ext cx="61887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재능 온라인코딩프로그램 ‘코코블’ 은 코딩에 대한 막연한 두려움을 깨고,</a:t>
            </a:r>
            <a:endParaRPr sz="1300">
              <a:solidFill>
                <a:srgbClr val="0C343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00" b="1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누구나 쉽고 재미있게 배울 수 있도록 설계된 세계 최초의 코딩 협력학습 프로그램</a:t>
            </a:r>
            <a:r>
              <a:rPr lang="ko" sz="13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입니다.</a:t>
            </a:r>
            <a:endParaRPr sz="1300">
              <a:solidFill>
                <a:srgbClr val="0C34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9" name="Google Shape;229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900" y="2290275"/>
            <a:ext cx="8439150" cy="76255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0"/>
          <p:cNvSpPr txBox="1"/>
          <p:nvPr/>
        </p:nvSpPr>
        <p:spPr>
          <a:xfrm>
            <a:off x="2549500" y="2385500"/>
            <a:ext cx="61887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‘코코블’은 </a:t>
            </a:r>
            <a:r>
              <a:rPr lang="ko" sz="1300" b="1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2024년 11월, ‘ASOCIO DX 어워드’ 에듀테크 부문 수상</a:t>
            </a:r>
            <a:r>
              <a:rPr lang="ko" sz="13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을 통해 공식적으로 인정받았으며, </a:t>
            </a:r>
            <a:r>
              <a:rPr lang="ko" sz="1300" b="1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미래 글로벌 IT 인재 양성에 기여</a:t>
            </a:r>
            <a:r>
              <a:rPr lang="ko" sz="13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하는 콘텐츠로 자리매김하고 있습니다.</a:t>
            </a:r>
            <a:endParaRPr sz="1300">
              <a:solidFill>
                <a:srgbClr val="0C34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1" name="Google Shape;231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900" y="3197750"/>
            <a:ext cx="8439150" cy="76255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30"/>
          <p:cNvSpPr txBox="1"/>
          <p:nvPr/>
        </p:nvSpPr>
        <p:spPr>
          <a:xfrm>
            <a:off x="2549500" y="3292975"/>
            <a:ext cx="61887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코코블은 AI 기반 피드백을 통해 </a:t>
            </a:r>
            <a:r>
              <a:rPr lang="ko" sz="1300" b="1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스스로 학습을 점검하고 완성해 나갈 수 있는 ‘완전학습 구조’를 제공</a:t>
            </a:r>
            <a:r>
              <a:rPr lang="ko" sz="13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하며, </a:t>
            </a:r>
            <a:r>
              <a:rPr lang="ko" sz="1300" b="1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디지털 감성과 지능을 동시에 키워 디지털 시대를 이끄는 창의적 리더로 성장</a:t>
            </a:r>
            <a:r>
              <a:rPr lang="ko" sz="13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할 수 있도록 지원합니다.</a:t>
            </a:r>
            <a:endParaRPr sz="1300">
              <a:solidFill>
                <a:srgbClr val="0C34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3" name="Google Shape;233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2425" y="4105225"/>
            <a:ext cx="8439150" cy="76255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30"/>
          <p:cNvSpPr txBox="1"/>
          <p:nvPr/>
        </p:nvSpPr>
        <p:spPr>
          <a:xfrm>
            <a:off x="2603498" y="4226550"/>
            <a:ext cx="61887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각 단계별 </a:t>
            </a:r>
            <a:r>
              <a:rPr lang="ko" sz="1300" b="1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게이미피케이션 요소</a:t>
            </a:r>
            <a:r>
              <a:rPr lang="ko" sz="13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를 접목하여 </a:t>
            </a:r>
            <a:r>
              <a:rPr lang="ko" sz="1300" b="1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학습 몰입도와 흥미</a:t>
            </a:r>
            <a:r>
              <a:rPr lang="ko" sz="13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를 자연스럽게</a:t>
            </a:r>
            <a:endParaRPr sz="1300">
              <a:solidFill>
                <a:srgbClr val="0C343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끌어올릴 수 있도록 설계되어 있습니다.</a:t>
            </a:r>
            <a:endParaRPr sz="1300">
              <a:solidFill>
                <a:srgbClr val="0C34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5" name="Google Shape;235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657350" cy="15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30"/>
          <p:cNvSpPr/>
          <p:nvPr/>
        </p:nvSpPr>
        <p:spPr>
          <a:xfrm>
            <a:off x="0" y="867350"/>
            <a:ext cx="1657500" cy="54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30"/>
          <p:cNvSpPr txBox="1"/>
          <p:nvPr/>
        </p:nvSpPr>
        <p:spPr>
          <a:xfrm>
            <a:off x="209475" y="158750"/>
            <a:ext cx="2375700" cy="7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상품소개</a:t>
            </a:r>
            <a:endParaRPr sz="210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#상세안내서 별첨</a:t>
            </a:r>
            <a:endParaRPr sz="160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8" name="Google Shape;238;p3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28500" y="1382800"/>
            <a:ext cx="40975" cy="76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28500" y="2290275"/>
            <a:ext cx="40975" cy="76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28500" y="3197750"/>
            <a:ext cx="40975" cy="76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28500" y="4105175"/>
            <a:ext cx="40975" cy="76255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30"/>
          <p:cNvSpPr/>
          <p:nvPr/>
        </p:nvSpPr>
        <p:spPr>
          <a:xfrm>
            <a:off x="352425" y="2290250"/>
            <a:ext cx="240600" cy="762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30"/>
          <p:cNvSpPr/>
          <p:nvPr/>
        </p:nvSpPr>
        <p:spPr>
          <a:xfrm>
            <a:off x="352425" y="3197725"/>
            <a:ext cx="240600" cy="762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30"/>
          <p:cNvSpPr/>
          <p:nvPr/>
        </p:nvSpPr>
        <p:spPr>
          <a:xfrm>
            <a:off x="352425" y="4105200"/>
            <a:ext cx="240600" cy="762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5" name="Google Shape;245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3025" y="1382800"/>
            <a:ext cx="1735474" cy="7625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6" name="Google Shape;246;p30"/>
          <p:cNvGrpSpPr/>
          <p:nvPr/>
        </p:nvGrpSpPr>
        <p:grpSpPr>
          <a:xfrm>
            <a:off x="593025" y="2290250"/>
            <a:ext cx="1735474" cy="762625"/>
            <a:chOff x="593025" y="2290250"/>
            <a:chExt cx="1735474" cy="762625"/>
          </a:xfrm>
        </p:grpSpPr>
        <p:pic>
          <p:nvPicPr>
            <p:cNvPr id="247" name="Google Shape;247;p30"/>
            <p:cNvPicPr preferRelativeResize="0"/>
            <p:nvPr/>
          </p:nvPicPr>
          <p:blipFill rotWithShape="1">
            <a:blip r:embed="rId8">
              <a:alphaModFix/>
            </a:blip>
            <a:srcRect r="86136"/>
            <a:stretch/>
          </p:blipFill>
          <p:spPr>
            <a:xfrm>
              <a:off x="593025" y="2290275"/>
              <a:ext cx="240600" cy="762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8" name="Google Shape;248;p30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825375" y="2290250"/>
              <a:ext cx="1143907" cy="762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9" name="Google Shape;249;p30"/>
            <p:cNvPicPr preferRelativeResize="0"/>
            <p:nvPr/>
          </p:nvPicPr>
          <p:blipFill rotWithShape="1">
            <a:blip r:embed="rId8">
              <a:alphaModFix/>
            </a:blip>
            <a:srcRect l="87111"/>
            <a:stretch/>
          </p:blipFill>
          <p:spPr>
            <a:xfrm>
              <a:off x="1969275" y="2290275"/>
              <a:ext cx="359224" cy="7626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0" name="Google Shape;250;p30"/>
          <p:cNvSpPr/>
          <p:nvPr/>
        </p:nvSpPr>
        <p:spPr>
          <a:xfrm>
            <a:off x="593025" y="3197725"/>
            <a:ext cx="1735500" cy="76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32776" y="3197774"/>
            <a:ext cx="929088" cy="762625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0"/>
          <p:cNvSpPr/>
          <p:nvPr/>
        </p:nvSpPr>
        <p:spPr>
          <a:xfrm>
            <a:off x="593025" y="4105200"/>
            <a:ext cx="1735500" cy="7626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3" name="Google Shape;253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32938" y="4105300"/>
            <a:ext cx="1455650" cy="76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57350" y="0"/>
            <a:ext cx="74866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657350" cy="15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31"/>
          <p:cNvSpPr/>
          <p:nvPr/>
        </p:nvSpPr>
        <p:spPr>
          <a:xfrm>
            <a:off x="0" y="867350"/>
            <a:ext cx="1657500" cy="54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31"/>
          <p:cNvSpPr txBox="1"/>
          <p:nvPr/>
        </p:nvSpPr>
        <p:spPr>
          <a:xfrm>
            <a:off x="209475" y="158750"/>
            <a:ext cx="1238400" cy="7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단체학습</a:t>
            </a:r>
            <a:endParaRPr sz="210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운영형태</a:t>
            </a:r>
            <a:endParaRPr sz="210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2" name="Google Shape;262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57350" y="4839100"/>
            <a:ext cx="7150098" cy="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33725" y="1234100"/>
            <a:ext cx="558165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3075" y="1234100"/>
            <a:ext cx="2698750" cy="438150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</p:pic>
      <p:sp>
        <p:nvSpPr>
          <p:cNvPr id="265" name="Google Shape;265;p31"/>
          <p:cNvSpPr txBox="1"/>
          <p:nvPr/>
        </p:nvSpPr>
        <p:spPr>
          <a:xfrm>
            <a:off x="1003300" y="1323000"/>
            <a:ext cx="1648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1" i="0" u="none" strike="noStrike" cap="none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운영</a:t>
            </a:r>
            <a:r>
              <a:rPr lang="ko" sz="1400" b="1" i="0" u="none" strike="noStrike" cap="none">
                <a:solidFill>
                  <a:srgbClr val="38761D"/>
                </a:solidFill>
              </a:rPr>
              <a:t> </a:t>
            </a:r>
            <a:r>
              <a:rPr lang="ko" sz="1400" b="1" i="0" u="none" strike="noStrike" cap="none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주기</a:t>
            </a:r>
            <a:endParaRPr sz="700" b="1">
              <a:solidFill>
                <a:srgbClr val="38761D"/>
              </a:solidFill>
            </a:endParaRPr>
          </a:p>
        </p:txBody>
      </p:sp>
      <p:sp>
        <p:nvSpPr>
          <p:cNvPr id="266" name="Google Shape;266;p31"/>
          <p:cNvSpPr txBox="1"/>
          <p:nvPr/>
        </p:nvSpPr>
        <p:spPr>
          <a:xfrm>
            <a:off x="3476625" y="1342050"/>
            <a:ext cx="46452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주</a:t>
            </a:r>
            <a:r>
              <a:rPr lang="ko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</a:t>
            </a: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회  50-60</a:t>
            </a:r>
            <a:r>
              <a:rPr lang="ko" sz="1200">
                <a:latin typeface="Calibri"/>
                <a:ea typeface="Calibri"/>
                <a:cs typeface="Calibri"/>
                <a:sym typeface="Calibri"/>
              </a:rPr>
              <a:t>분</a:t>
            </a:r>
            <a:endParaRPr sz="700"/>
          </a:p>
        </p:txBody>
      </p:sp>
      <p:pic>
        <p:nvPicPr>
          <p:cNvPr id="267" name="Google Shape;267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33725" y="1805600"/>
            <a:ext cx="558165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3075" y="1805600"/>
            <a:ext cx="2698750" cy="438150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</p:pic>
      <p:sp>
        <p:nvSpPr>
          <p:cNvPr id="269" name="Google Shape;269;p31"/>
          <p:cNvSpPr txBox="1"/>
          <p:nvPr/>
        </p:nvSpPr>
        <p:spPr>
          <a:xfrm>
            <a:off x="1003300" y="1894499"/>
            <a:ext cx="1648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1" i="0" u="none" strike="noStrike" cap="none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운영</a:t>
            </a:r>
            <a:r>
              <a:rPr lang="ko" sz="1400" b="1" i="0" u="none" strike="noStrike" cap="none">
                <a:solidFill>
                  <a:srgbClr val="38761D"/>
                </a:solidFill>
              </a:rPr>
              <a:t> </a:t>
            </a:r>
            <a:r>
              <a:rPr lang="ko" sz="1400" b="1" i="0" u="none" strike="noStrike" cap="none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장소</a:t>
            </a:r>
            <a:endParaRPr sz="700" b="1">
              <a:solidFill>
                <a:srgbClr val="38761D"/>
              </a:solidFill>
            </a:endParaRPr>
          </a:p>
        </p:txBody>
      </p:sp>
      <p:sp>
        <p:nvSpPr>
          <p:cNvPr id="270" name="Google Shape;270;p31"/>
          <p:cNvSpPr txBox="1"/>
          <p:nvPr/>
        </p:nvSpPr>
        <p:spPr>
          <a:xfrm>
            <a:off x="3476625" y="1913550"/>
            <a:ext cx="46452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기관</a:t>
            </a:r>
            <a:r>
              <a:rPr lang="ko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내</a:t>
            </a:r>
            <a:r>
              <a:rPr lang="ko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컴퓨터실</a:t>
            </a:r>
            <a:r>
              <a:rPr lang="ko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시청각실</a:t>
            </a:r>
            <a:r>
              <a:rPr lang="ko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강의실</a:t>
            </a:r>
            <a:endParaRPr sz="700"/>
          </a:p>
        </p:txBody>
      </p:sp>
      <p:pic>
        <p:nvPicPr>
          <p:cNvPr id="271" name="Google Shape;271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46425" y="2377100"/>
            <a:ext cx="558165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3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5775" y="2377100"/>
            <a:ext cx="2698750" cy="438150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</p:pic>
      <p:sp>
        <p:nvSpPr>
          <p:cNvPr id="273" name="Google Shape;273;p31"/>
          <p:cNvSpPr txBox="1"/>
          <p:nvPr/>
        </p:nvSpPr>
        <p:spPr>
          <a:xfrm>
            <a:off x="1012023" y="2459647"/>
            <a:ext cx="1648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1" i="0" u="none" strike="noStrike" cap="none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필요</a:t>
            </a:r>
            <a:r>
              <a:rPr lang="ko" sz="1400" b="1" i="0" u="none" strike="noStrike" cap="none">
                <a:solidFill>
                  <a:srgbClr val="38761D"/>
                </a:solidFill>
              </a:rPr>
              <a:t> </a:t>
            </a:r>
            <a:r>
              <a:rPr lang="ko" sz="1400" b="1" i="0" u="none" strike="noStrike" cap="none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물품</a:t>
            </a:r>
            <a:endParaRPr sz="700" b="1">
              <a:solidFill>
                <a:srgbClr val="38761D"/>
              </a:solidFill>
            </a:endParaRPr>
          </a:p>
        </p:txBody>
      </p:sp>
      <p:sp>
        <p:nvSpPr>
          <p:cNvPr id="274" name="Google Shape;274;p31"/>
          <p:cNvSpPr txBox="1"/>
          <p:nvPr/>
        </p:nvSpPr>
        <p:spPr>
          <a:xfrm>
            <a:off x="3487764" y="2485050"/>
            <a:ext cx="46452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기관</a:t>
            </a:r>
            <a:r>
              <a:rPr lang="ko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컴퓨터</a:t>
            </a:r>
            <a:r>
              <a:rPr lang="ko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또는</a:t>
            </a:r>
            <a:r>
              <a:rPr lang="ko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개인</a:t>
            </a:r>
            <a:r>
              <a:rPr lang="ko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태블릿</a:t>
            </a:r>
            <a:endParaRPr sz="700"/>
          </a:p>
        </p:txBody>
      </p:sp>
      <p:pic>
        <p:nvPicPr>
          <p:cNvPr id="275" name="Google Shape;275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46425" y="2948600"/>
            <a:ext cx="558165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5775" y="2948600"/>
            <a:ext cx="2698750" cy="438150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</p:pic>
      <p:sp>
        <p:nvSpPr>
          <p:cNvPr id="277" name="Google Shape;277;p31"/>
          <p:cNvSpPr txBox="1"/>
          <p:nvPr/>
        </p:nvSpPr>
        <p:spPr>
          <a:xfrm>
            <a:off x="1012023" y="3031146"/>
            <a:ext cx="1648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1" i="0" u="none" strike="noStrike" cap="none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운영</a:t>
            </a:r>
            <a:r>
              <a:rPr lang="ko" sz="1400" b="1" i="0" u="none" strike="noStrike" cap="none">
                <a:solidFill>
                  <a:srgbClr val="38761D"/>
                </a:solidFill>
              </a:rPr>
              <a:t> </a:t>
            </a:r>
            <a:r>
              <a:rPr lang="ko" sz="1400" b="1" i="0" u="none" strike="noStrike" cap="none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방식</a:t>
            </a:r>
            <a:endParaRPr sz="700" b="1">
              <a:solidFill>
                <a:srgbClr val="38761D"/>
              </a:solidFill>
            </a:endParaRPr>
          </a:p>
        </p:txBody>
      </p:sp>
      <p:sp>
        <p:nvSpPr>
          <p:cNvPr id="278" name="Google Shape;278;p31"/>
          <p:cNvSpPr txBox="1"/>
          <p:nvPr/>
        </p:nvSpPr>
        <p:spPr>
          <a:xfrm>
            <a:off x="3487764" y="3056550"/>
            <a:ext cx="46452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재능교사</a:t>
            </a:r>
            <a:r>
              <a:rPr lang="ko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200"/>
              <a:t>기관 </a:t>
            </a: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방문</a:t>
            </a:r>
            <a:r>
              <a:rPr lang="ko" sz="1200"/>
              <a:t> 수업</a:t>
            </a:r>
            <a:endParaRPr sz="700"/>
          </a:p>
        </p:txBody>
      </p:sp>
      <p:pic>
        <p:nvPicPr>
          <p:cNvPr id="279" name="Google Shape;279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46425" y="3520100"/>
            <a:ext cx="558165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3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5775" y="3520100"/>
            <a:ext cx="2698750" cy="438150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</p:pic>
      <p:sp>
        <p:nvSpPr>
          <p:cNvPr id="281" name="Google Shape;281;p31"/>
          <p:cNvSpPr txBox="1"/>
          <p:nvPr/>
        </p:nvSpPr>
        <p:spPr>
          <a:xfrm>
            <a:off x="1012023" y="3602644"/>
            <a:ext cx="1648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1" i="0" u="none" strike="noStrike" cap="none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수업</a:t>
            </a:r>
            <a:r>
              <a:rPr lang="ko" sz="1400" b="1" i="0" u="none" strike="noStrike" cap="none">
                <a:solidFill>
                  <a:srgbClr val="38761D"/>
                </a:solidFill>
              </a:rPr>
              <a:t> </a:t>
            </a:r>
            <a:r>
              <a:rPr lang="ko" sz="1400" b="1" i="0" u="none" strike="noStrike" cap="none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구성</a:t>
            </a:r>
            <a:endParaRPr sz="700" b="1">
              <a:solidFill>
                <a:srgbClr val="38761D"/>
              </a:solidFill>
            </a:endParaRPr>
          </a:p>
        </p:txBody>
      </p:sp>
      <p:sp>
        <p:nvSpPr>
          <p:cNvPr id="282" name="Google Shape;282;p31"/>
          <p:cNvSpPr txBox="1"/>
          <p:nvPr/>
        </p:nvSpPr>
        <p:spPr>
          <a:xfrm>
            <a:off x="3487764" y="3628050"/>
            <a:ext cx="46452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latin typeface="Calibri"/>
                <a:ea typeface="Calibri"/>
                <a:cs typeface="Calibri"/>
                <a:sym typeface="Calibri"/>
              </a:rPr>
              <a:t>도입(인사) - 오늘의 학습 확인 - 문제풀이 - 매스매치(연산게임) - 마무리</a:t>
            </a:r>
            <a:endParaRPr sz="700"/>
          </a:p>
        </p:txBody>
      </p:sp>
      <p:pic>
        <p:nvPicPr>
          <p:cNvPr id="283" name="Google Shape;283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40075" y="4087600"/>
            <a:ext cx="5581650" cy="75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3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9425" y="4087600"/>
            <a:ext cx="2698750" cy="757850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</p:pic>
      <p:sp>
        <p:nvSpPr>
          <p:cNvPr id="285" name="Google Shape;285;p31"/>
          <p:cNvSpPr txBox="1"/>
          <p:nvPr/>
        </p:nvSpPr>
        <p:spPr>
          <a:xfrm>
            <a:off x="1007661" y="4230376"/>
            <a:ext cx="16485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b="1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추가 사항</a:t>
            </a:r>
            <a:endParaRPr sz="700" b="1">
              <a:solidFill>
                <a:srgbClr val="38761D"/>
              </a:solidFill>
            </a:endParaRPr>
          </a:p>
        </p:txBody>
      </p:sp>
      <p:sp>
        <p:nvSpPr>
          <p:cNvPr id="286" name="Google Shape;286;p31"/>
          <p:cNvSpPr txBox="1"/>
          <p:nvPr/>
        </p:nvSpPr>
        <p:spPr>
          <a:xfrm>
            <a:off x="3476625" y="4093875"/>
            <a:ext cx="4645200" cy="7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latin typeface="Calibri"/>
                <a:ea typeface="Calibri"/>
                <a:cs typeface="Calibri"/>
                <a:sym typeface="Calibri"/>
              </a:rPr>
              <a:t>기관 학습 종료 후에도 가정 학습 연계 가능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latin typeface="Calibri"/>
                <a:ea typeface="Calibri"/>
                <a:cs typeface="Calibri"/>
                <a:sym typeface="Calibri"/>
              </a:rPr>
              <a:t>학부모 참여 수업 구성 가능 (요청 시 협의)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latin typeface="Calibri"/>
                <a:ea typeface="Calibri"/>
                <a:cs typeface="Calibri"/>
                <a:sym typeface="Calibri"/>
              </a:rPr>
              <a:t>빔프로젝터, 태블릿 등 디지털 환경 연동 수업 진행 가능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7" name="Google Shape;287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3075" y="1234100"/>
            <a:ext cx="219175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3075" y="1805600"/>
            <a:ext cx="219175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3075" y="2377100"/>
            <a:ext cx="219175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3075" y="2948600"/>
            <a:ext cx="219175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3075" y="3518100"/>
            <a:ext cx="219175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3075" y="4091600"/>
            <a:ext cx="219175" cy="75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3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141616" y="1234100"/>
            <a:ext cx="4290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3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141616" y="1805600"/>
            <a:ext cx="4290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3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141616" y="2377100"/>
            <a:ext cx="4290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3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141616" y="2948600"/>
            <a:ext cx="4290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3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141616" y="3518100"/>
            <a:ext cx="4290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3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141616" y="4091600"/>
            <a:ext cx="42900" cy="75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57350" y="0"/>
            <a:ext cx="74866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12950" y="2006600"/>
            <a:ext cx="2438400" cy="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13450" y="2006600"/>
            <a:ext cx="2438400" cy="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657350" cy="15875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32"/>
          <p:cNvSpPr/>
          <p:nvPr/>
        </p:nvSpPr>
        <p:spPr>
          <a:xfrm>
            <a:off x="0" y="867350"/>
            <a:ext cx="1657500" cy="54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32"/>
          <p:cNvSpPr txBox="1"/>
          <p:nvPr/>
        </p:nvSpPr>
        <p:spPr>
          <a:xfrm>
            <a:off x="209475" y="158750"/>
            <a:ext cx="1238400" cy="7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단체</a:t>
            </a:r>
            <a:endParaRPr sz="210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학습사례</a:t>
            </a:r>
            <a:endParaRPr sz="210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32"/>
          <p:cNvSpPr txBox="1"/>
          <p:nvPr/>
        </p:nvSpPr>
        <p:spPr>
          <a:xfrm>
            <a:off x="1820125" y="273363"/>
            <a:ext cx="4356000" cy="2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1">
                <a:latin typeface="Calibri"/>
                <a:ea typeface="Calibri"/>
                <a:cs typeface="Calibri"/>
                <a:sym typeface="Calibri"/>
              </a:rPr>
              <a:t>경상북도 2025 함께키워요! K보듬 6000 사업 선정</a:t>
            </a:r>
            <a:endParaRPr sz="800" b="1"/>
          </a:p>
        </p:txBody>
      </p:sp>
      <p:graphicFrame>
        <p:nvGraphicFramePr>
          <p:cNvPr id="310" name="Google Shape;310;p32"/>
          <p:cNvGraphicFramePr/>
          <p:nvPr/>
        </p:nvGraphicFramePr>
        <p:xfrm>
          <a:off x="1881875" y="584775"/>
          <a:ext cx="7037600" cy="1249590"/>
        </p:xfrm>
        <a:graphic>
          <a:graphicData uri="http://schemas.openxmlformats.org/drawingml/2006/table">
            <a:tbl>
              <a:tblPr>
                <a:noFill/>
                <a:tableStyleId>{213E0C5F-736A-453D-9B96-23BE964F940B}</a:tableStyleId>
              </a:tblPr>
              <a:tblGrid>
                <a:gridCol w="1030950"/>
                <a:gridCol w="2487850"/>
                <a:gridCol w="874000"/>
                <a:gridCol w="2644800"/>
              </a:tblGrid>
              <a:tr h="304775">
                <a:tc gridSpan="4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/>
                        <a:t>김천 황산마들 돌봄터 (틈새 돌봄 교육)</a:t>
                      </a:r>
                      <a:endParaRPr sz="13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</a:tr>
              <a:tr h="269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b="1"/>
                        <a:t>대상</a:t>
                      </a:r>
                      <a:endParaRPr sz="1100" b="1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/>
                        <a:t>초등 저학년(10명)</a:t>
                      </a:r>
                      <a:endParaRPr sz="11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b="1"/>
                        <a:t>기간</a:t>
                      </a:r>
                      <a:endParaRPr sz="1100" b="1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/>
                        <a:t>25년2월~26년1월까지</a:t>
                      </a:r>
                      <a:endParaRPr sz="11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69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b="1"/>
                        <a:t>학습프로그램</a:t>
                      </a:r>
                      <a:endParaRPr sz="1100" b="1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/>
                        <a:t>AI수학+코코블(코딩)+재능스스로수학</a:t>
                      </a:r>
                      <a:endParaRPr sz="11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b="1"/>
                        <a:t>일시</a:t>
                      </a:r>
                      <a:endParaRPr sz="1100" b="1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/>
                        <a:t>매주 수요일 15:00~17:00</a:t>
                      </a:r>
                      <a:endParaRPr sz="11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311" name="Google Shape;311;p3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57350" y="4902200"/>
            <a:ext cx="7150098" cy="6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2" name="Google Shape;312;p32"/>
          <p:cNvGrpSpPr/>
          <p:nvPr/>
        </p:nvGrpSpPr>
        <p:grpSpPr>
          <a:xfrm>
            <a:off x="263850" y="1722548"/>
            <a:ext cx="8565950" cy="3344740"/>
            <a:chOff x="340050" y="1798748"/>
            <a:chExt cx="8565950" cy="3344740"/>
          </a:xfrm>
        </p:grpSpPr>
        <p:pic>
          <p:nvPicPr>
            <p:cNvPr id="313" name="Google Shape;313;p32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40050" y="1798748"/>
              <a:ext cx="2769299" cy="16024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4" name="Google Shape;314;p32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3242325" y="1804025"/>
              <a:ext cx="2761425" cy="1602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5" name="Google Shape;315;p32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6136726" y="1804050"/>
              <a:ext cx="2769269" cy="1602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6" name="Google Shape;316;p32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340050" y="3541082"/>
              <a:ext cx="2769294" cy="16024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7" name="Google Shape;317;p32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3242325" y="3541025"/>
              <a:ext cx="2761426" cy="1602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8" name="Google Shape;318;p32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6144575" y="3541075"/>
              <a:ext cx="2761425" cy="160240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57350" y="0"/>
            <a:ext cx="74866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57350" y="4902200"/>
            <a:ext cx="7150100" cy="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657350" cy="15875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33"/>
          <p:cNvSpPr/>
          <p:nvPr/>
        </p:nvSpPr>
        <p:spPr>
          <a:xfrm>
            <a:off x="0" y="867350"/>
            <a:ext cx="1657500" cy="54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33"/>
          <p:cNvSpPr txBox="1"/>
          <p:nvPr/>
        </p:nvSpPr>
        <p:spPr>
          <a:xfrm>
            <a:off x="209475" y="158750"/>
            <a:ext cx="1238400" cy="7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기대</a:t>
            </a:r>
            <a:endParaRPr sz="210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효과</a:t>
            </a:r>
            <a:endParaRPr sz="210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33"/>
          <p:cNvSpPr/>
          <p:nvPr/>
        </p:nvSpPr>
        <p:spPr>
          <a:xfrm>
            <a:off x="3189238" y="1473275"/>
            <a:ext cx="2724000" cy="2724000"/>
          </a:xfrm>
          <a:prstGeom prst="donut">
            <a:avLst>
              <a:gd name="adj" fmla="val 5786"/>
            </a:avLst>
          </a:prstGeom>
          <a:solidFill>
            <a:srgbClr val="EAD1D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9" name="Google Shape;329;p3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16613" y="3185975"/>
            <a:ext cx="4099201" cy="155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3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8188" y="3183025"/>
            <a:ext cx="4099175" cy="159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3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8337" y="3185975"/>
            <a:ext cx="4099175" cy="53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3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716600" y="3185975"/>
            <a:ext cx="4099175" cy="53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3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501775" y="1188288"/>
            <a:ext cx="4099175" cy="1593850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3"/>
          <p:cNvSpPr txBox="1"/>
          <p:nvPr/>
        </p:nvSpPr>
        <p:spPr>
          <a:xfrm>
            <a:off x="2501650" y="1847800"/>
            <a:ext cx="4099200" cy="7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ko" sz="1200">
                <a:solidFill>
                  <a:schemeClr val="dk1"/>
                </a:solidFill>
              </a:rPr>
              <a:t>코딩을 재미있게 경험하며 논리적 사고력과 문제해결력 향상</a:t>
            </a:r>
            <a:endParaRPr sz="12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ko" sz="1200">
                <a:solidFill>
                  <a:schemeClr val="dk1"/>
                </a:solidFill>
              </a:rPr>
              <a:t>AI와의 상호작용을 통해 자연스러운 자기주도 학습 습관 형성</a:t>
            </a:r>
            <a:endParaRPr sz="12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ko" sz="1200">
                <a:solidFill>
                  <a:schemeClr val="dk1"/>
                </a:solidFill>
              </a:rPr>
              <a:t>게이미피케이션 요소를 통해 학습 몰입도 및 지속 학습 동기 유발</a:t>
            </a:r>
            <a:endParaRPr sz="120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35" name="Google Shape;335;p33"/>
          <p:cNvSpPr txBox="1"/>
          <p:nvPr/>
        </p:nvSpPr>
        <p:spPr>
          <a:xfrm>
            <a:off x="4716613" y="3316200"/>
            <a:ext cx="40992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1" i="0" u="none" strike="noStrike" cap="none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기관</a:t>
            </a:r>
            <a:r>
              <a:rPr lang="ko" sz="1600" b="1" i="0" u="none" strike="noStrike" cap="none">
                <a:solidFill>
                  <a:srgbClr val="0063BA"/>
                </a:solidFill>
              </a:rPr>
              <a:t> </a:t>
            </a:r>
            <a:r>
              <a:rPr lang="ko" sz="1600" b="1" i="0" u="none" strike="noStrike" cap="none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측면</a:t>
            </a:r>
            <a:endParaRPr sz="700" b="1"/>
          </a:p>
        </p:txBody>
      </p:sp>
      <p:sp>
        <p:nvSpPr>
          <p:cNvPr id="336" name="Google Shape;336;p33"/>
          <p:cNvSpPr txBox="1"/>
          <p:nvPr/>
        </p:nvSpPr>
        <p:spPr>
          <a:xfrm>
            <a:off x="4716613" y="3908650"/>
            <a:ext cx="4099200" cy="7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ko" sz="1100">
                <a:solidFill>
                  <a:schemeClr val="dk1"/>
                </a:solidFill>
              </a:rPr>
              <a:t>글로벌 교육 흐름에 부합하는 코딩 콘텐츠 운영으로 기관 이미지 제고</a:t>
            </a:r>
            <a:endParaRPr sz="11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ko" sz="1100">
                <a:solidFill>
                  <a:schemeClr val="dk1"/>
                </a:solidFill>
              </a:rPr>
              <a:t>학생과 학부모의 높은 만족도를 기반으로 기관 신뢰도 및 재방문율 상승</a:t>
            </a:r>
            <a:endParaRPr sz="11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ko" sz="1100">
                <a:solidFill>
                  <a:schemeClr val="dk1"/>
                </a:solidFill>
              </a:rPr>
              <a:t>전문강사 파견 수업으로 별도 운영 부담 없이 안정적 프로그램 실행</a:t>
            </a:r>
            <a:endParaRPr sz="110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sp>
        <p:nvSpPr>
          <p:cNvPr id="337" name="Google Shape;337;p33"/>
          <p:cNvSpPr txBox="1"/>
          <p:nvPr/>
        </p:nvSpPr>
        <p:spPr>
          <a:xfrm>
            <a:off x="328263" y="3316200"/>
            <a:ext cx="40992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교육적</a:t>
            </a:r>
            <a:r>
              <a:rPr lang="ko" sz="1600" b="1" i="0" u="none" strike="noStrike" cap="none">
                <a:solidFill>
                  <a:srgbClr val="000000"/>
                </a:solidFill>
              </a:rPr>
              <a:t> </a:t>
            </a:r>
            <a:r>
              <a:rPr lang="ko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측면</a:t>
            </a:r>
            <a:endParaRPr sz="700" b="1"/>
          </a:p>
        </p:txBody>
      </p:sp>
      <p:sp>
        <p:nvSpPr>
          <p:cNvPr id="338" name="Google Shape;338;p33"/>
          <p:cNvSpPr txBox="1"/>
          <p:nvPr/>
        </p:nvSpPr>
        <p:spPr>
          <a:xfrm>
            <a:off x="328313" y="3951375"/>
            <a:ext cx="4099200" cy="7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ko" sz="1100">
                <a:solidFill>
                  <a:schemeClr val="dk1"/>
                </a:solidFill>
              </a:rPr>
              <a:t>컴퓨팅 사고력 기반의 수업으로 융합적 사고 및 디지털 리터러시 강화</a:t>
            </a:r>
            <a:endParaRPr sz="11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ko" sz="1100">
                <a:solidFill>
                  <a:schemeClr val="dk1"/>
                </a:solidFill>
              </a:rPr>
              <a:t>AI 피드백 시스템을 통한 즉각적인 오류 인식 및 반복 학습 가능</a:t>
            </a:r>
            <a:endParaRPr sz="11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ko" sz="1100">
                <a:solidFill>
                  <a:schemeClr val="dk1"/>
                </a:solidFill>
              </a:rPr>
              <a:t>코딩 개념을 실생활과 연계하여 창의적 사고를 확장</a:t>
            </a:r>
            <a:endParaRPr sz="110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pic>
        <p:nvPicPr>
          <p:cNvPr id="339" name="Google Shape;339;p3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501650" y="1184525"/>
            <a:ext cx="4099175" cy="53975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3"/>
          <p:cNvSpPr txBox="1"/>
          <p:nvPr/>
        </p:nvSpPr>
        <p:spPr>
          <a:xfrm>
            <a:off x="2501775" y="1317650"/>
            <a:ext cx="40992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1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학습자</a:t>
            </a:r>
            <a:endParaRPr sz="700" b="1">
              <a:solidFill>
                <a:srgbClr val="783F04"/>
              </a:solidFill>
            </a:endParaRPr>
          </a:p>
        </p:txBody>
      </p:sp>
      <p:pic>
        <p:nvPicPr>
          <p:cNvPr id="341" name="Google Shape;341;p3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501775" y="1188300"/>
            <a:ext cx="219175" cy="53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3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28325" y="3187863"/>
            <a:ext cx="219175" cy="53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33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716625" y="3187863"/>
            <a:ext cx="219175" cy="53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57350" y="0"/>
            <a:ext cx="74866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657350" cy="15875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34"/>
          <p:cNvSpPr/>
          <p:nvPr/>
        </p:nvSpPr>
        <p:spPr>
          <a:xfrm>
            <a:off x="0" y="867350"/>
            <a:ext cx="1657500" cy="54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34"/>
          <p:cNvSpPr txBox="1"/>
          <p:nvPr/>
        </p:nvSpPr>
        <p:spPr>
          <a:xfrm>
            <a:off x="209475" y="158750"/>
            <a:ext cx="1238400" cy="7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신청</a:t>
            </a:r>
            <a:endParaRPr sz="210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절차</a:t>
            </a:r>
            <a:endParaRPr sz="210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2" name="Google Shape;352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57350" y="1222375"/>
            <a:ext cx="7150100" cy="1111250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34"/>
          <p:cNvSpPr txBox="1"/>
          <p:nvPr/>
        </p:nvSpPr>
        <p:spPr>
          <a:xfrm>
            <a:off x="1956400" y="1216150"/>
            <a:ext cx="6552000" cy="1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marR="0" lvl="0" indent="-32385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1500"/>
              <a:buChar char="●"/>
            </a:pPr>
            <a:r>
              <a:rPr lang="ko" sz="1500" b="0" i="0" u="none" strike="noStrike" cap="none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제안서</a:t>
            </a:r>
            <a:r>
              <a:rPr lang="ko" sz="1500" b="0" i="0" u="none" strike="noStrike" cap="none">
                <a:solidFill>
                  <a:srgbClr val="0C343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500" b="0" i="0" u="none" strike="noStrike" cap="none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확인</a:t>
            </a:r>
            <a:r>
              <a:rPr lang="ko" sz="1500" b="0" i="0" u="none" strike="noStrike" cap="none">
                <a:solidFill>
                  <a:srgbClr val="0C343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500" b="0" i="0" u="none" strike="noStrike" cap="none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및</a:t>
            </a:r>
            <a:r>
              <a:rPr lang="ko" sz="1500" b="0" i="0" u="none" strike="noStrike" cap="none">
                <a:solidFill>
                  <a:srgbClr val="0C343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500" b="0" i="0" u="none" strike="noStrike" cap="none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협의</a:t>
            </a:r>
            <a:endParaRPr sz="1100">
              <a:solidFill>
                <a:srgbClr val="0C343D"/>
              </a:solidFill>
            </a:endParaRPr>
          </a:p>
          <a:p>
            <a:pPr marL="457200" marR="0" lvl="0" indent="-32385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1500"/>
              <a:buChar char="●"/>
            </a:pPr>
            <a:r>
              <a:rPr lang="ko" sz="1500" b="0" i="0" u="none" strike="noStrike" cap="none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체험</a:t>
            </a:r>
            <a:r>
              <a:rPr lang="ko" sz="1500" b="0" i="0" u="none" strike="noStrike" cap="none">
                <a:solidFill>
                  <a:srgbClr val="0C343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500" b="0" i="0" u="none" strike="noStrike" cap="none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또는</a:t>
            </a:r>
            <a:r>
              <a:rPr lang="ko" sz="1500" b="0" i="0" u="none" strike="noStrike" cap="none">
                <a:solidFill>
                  <a:srgbClr val="0C343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500" b="0" i="0" u="none" strike="noStrike" cap="none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시범</a:t>
            </a:r>
            <a:r>
              <a:rPr lang="ko" sz="1500" b="0" i="0" u="none" strike="noStrike" cap="none">
                <a:solidFill>
                  <a:srgbClr val="0C343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500" b="0" i="0" u="none" strike="noStrike" cap="none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수업</a:t>
            </a:r>
            <a:r>
              <a:rPr lang="ko" sz="1500" b="0" i="0" u="none" strike="noStrike" cap="none">
                <a:solidFill>
                  <a:srgbClr val="0C343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500" b="0" i="0" u="none" strike="noStrike" cap="none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진행</a:t>
            </a:r>
            <a:endParaRPr sz="1100">
              <a:solidFill>
                <a:srgbClr val="0C343D"/>
              </a:solidFill>
            </a:endParaRPr>
          </a:p>
          <a:p>
            <a:pPr marL="457200" marR="0" lvl="0" indent="-32385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1500"/>
              <a:buChar char="●"/>
            </a:pPr>
            <a:r>
              <a:rPr lang="ko" sz="1500" b="0" i="0" u="none" strike="noStrike" cap="none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신청서</a:t>
            </a:r>
            <a:r>
              <a:rPr lang="ko" sz="1500" b="0" i="0" u="none" strike="noStrike" cap="none">
                <a:solidFill>
                  <a:srgbClr val="0C343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500" b="0" i="0" u="none" strike="noStrike" cap="none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취합</a:t>
            </a:r>
            <a:endParaRPr sz="1100">
              <a:solidFill>
                <a:srgbClr val="0C343D"/>
              </a:solidFill>
            </a:endParaRPr>
          </a:p>
        </p:txBody>
      </p:sp>
      <p:pic>
        <p:nvPicPr>
          <p:cNvPr id="354" name="Google Shape;354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57350" y="2555875"/>
            <a:ext cx="7150100" cy="111125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4"/>
          <p:cNvSpPr txBox="1"/>
          <p:nvPr/>
        </p:nvSpPr>
        <p:spPr>
          <a:xfrm>
            <a:off x="1956400" y="2571750"/>
            <a:ext cx="6552000" cy="10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marR="0" lvl="0" indent="-32385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1500"/>
              <a:buChar char="●"/>
            </a:pPr>
            <a:r>
              <a:rPr lang="ko" sz="1500" b="0" i="0" u="none" strike="noStrike" cap="none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학부모</a:t>
            </a:r>
            <a:r>
              <a:rPr lang="ko" sz="1500" b="0" i="0" u="none" strike="noStrike" cap="none">
                <a:solidFill>
                  <a:srgbClr val="0C343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500" b="0" i="0" u="none" strike="noStrike" cap="none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안내 </a:t>
            </a:r>
            <a:r>
              <a:rPr lang="ko" sz="15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및 상담</a:t>
            </a:r>
            <a:endParaRPr sz="1100">
              <a:solidFill>
                <a:srgbClr val="0C343D"/>
              </a:solidFill>
            </a:endParaRPr>
          </a:p>
          <a:p>
            <a:pPr marL="457200" marR="0" lvl="0" indent="-32385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1500"/>
              <a:buChar char="●"/>
            </a:pPr>
            <a:r>
              <a:rPr lang="ko" sz="1500" b="0" i="0" u="none" strike="noStrike" cap="none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일정</a:t>
            </a:r>
            <a:r>
              <a:rPr lang="ko" sz="1500" b="0" i="0" u="none" strike="noStrike" cap="none">
                <a:solidFill>
                  <a:srgbClr val="0C343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500" b="0" i="0" u="none" strike="noStrike" cap="none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협의</a:t>
            </a:r>
            <a:endParaRPr sz="1100">
              <a:solidFill>
                <a:srgbClr val="0C343D"/>
              </a:solidFill>
            </a:endParaRPr>
          </a:p>
          <a:p>
            <a:pPr marL="457200" marR="0" lvl="0" indent="-32385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1500"/>
              <a:buChar char="●"/>
            </a:pPr>
            <a:r>
              <a:rPr lang="ko" sz="15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실제 운영 준비(교사 배정, 콘텐츠 세팅, 학습 환경 구축)</a:t>
            </a:r>
            <a:endParaRPr sz="1100">
              <a:solidFill>
                <a:srgbClr val="0C343D"/>
              </a:solidFill>
            </a:endParaRPr>
          </a:p>
        </p:txBody>
      </p:sp>
      <p:pic>
        <p:nvPicPr>
          <p:cNvPr id="356" name="Google Shape;356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57350" y="3895725"/>
            <a:ext cx="7150100" cy="1114672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34"/>
          <p:cNvSpPr txBox="1"/>
          <p:nvPr/>
        </p:nvSpPr>
        <p:spPr>
          <a:xfrm>
            <a:off x="1956400" y="3895725"/>
            <a:ext cx="6552000" cy="1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marR="0" lvl="0" indent="-32385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1500"/>
              <a:buChar char="●"/>
            </a:pPr>
            <a:r>
              <a:rPr lang="ko" sz="15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매회 기관과 학습 진행 사항 확인</a:t>
            </a:r>
            <a:endParaRPr sz="1500">
              <a:solidFill>
                <a:srgbClr val="0C343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2385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1500"/>
              <a:buFont typeface="Calibri"/>
              <a:buChar char="●"/>
            </a:pPr>
            <a:r>
              <a:rPr lang="ko" sz="15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학부모 상담 지원</a:t>
            </a:r>
            <a:endParaRPr sz="1500">
              <a:solidFill>
                <a:srgbClr val="0C34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8" name="Google Shape;358;p3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0649" y="1216025"/>
            <a:ext cx="1238400" cy="111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3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0649" y="2559050"/>
            <a:ext cx="1238400" cy="111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3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0649" y="3895725"/>
            <a:ext cx="1238400" cy="1111250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34"/>
          <p:cNvSpPr txBox="1"/>
          <p:nvPr/>
        </p:nvSpPr>
        <p:spPr>
          <a:xfrm>
            <a:off x="470650" y="1423700"/>
            <a:ext cx="1238400" cy="7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초기</a:t>
            </a:r>
            <a:endParaRPr sz="21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논의</a:t>
            </a:r>
            <a:endParaRPr sz="21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34"/>
          <p:cNvSpPr txBox="1"/>
          <p:nvPr/>
        </p:nvSpPr>
        <p:spPr>
          <a:xfrm>
            <a:off x="470650" y="2760375"/>
            <a:ext cx="1238400" cy="7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세부</a:t>
            </a:r>
            <a:endParaRPr sz="21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사항</a:t>
            </a:r>
            <a:endParaRPr sz="21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조율</a:t>
            </a:r>
            <a:endParaRPr sz="21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34"/>
          <p:cNvSpPr txBox="1"/>
          <p:nvPr/>
        </p:nvSpPr>
        <p:spPr>
          <a:xfrm>
            <a:off x="470650" y="4097050"/>
            <a:ext cx="1238400" cy="7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학습</a:t>
            </a:r>
            <a:endParaRPr sz="21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시작</a:t>
            </a:r>
            <a:endParaRPr sz="21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C5DD94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662</Words>
  <Application>Microsoft Office PowerPoint</Application>
  <PresentationFormat>화면 슬라이드 쇼(16:9)</PresentationFormat>
  <Paragraphs>128</Paragraphs>
  <Slides>10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10</vt:i4>
      </vt:variant>
    </vt:vector>
  </HeadingPairs>
  <TitlesOfParts>
    <vt:vector size="15" baseType="lpstr">
      <vt:lpstr>NanumGothicExtraBold</vt:lpstr>
      <vt:lpstr>Calibri</vt:lpstr>
      <vt:lpstr>Arial</vt:lpstr>
      <vt:lpstr>Simple Light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테스트2</dc:creator>
  <cp:lastModifiedBy>JEI</cp:lastModifiedBy>
  <cp:revision>1</cp:revision>
  <dcterms:modified xsi:type="dcterms:W3CDTF">2025-09-29T04:39:01Z</dcterms:modified>
</cp:coreProperties>
</file>