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NanumGothicExtraBold" charset="-127"/>
      <p:bold r:id="rId13"/>
    </p:embeddedFont>
    <p:embeddedFont>
      <p:font typeface="Calibri" pitchFamily="3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CA5A5B1D-2349-49EF-BBCB-C21F5AC15432}">
  <a:tblStyle styleId="{CA5A5B1D-2349-49EF-BBCB-C21F5AC1543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57" d="100"/>
          <a:sy n="157" d="100"/>
        </p:scale>
        <p:origin x="-294" y="-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2621607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4d5710ff2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g34d5710ff2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4d5710ff24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g34d5710ff24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4d5710ff24_1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34d5710ff24_1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4d5710ff24_1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g34d5710ff24_1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4d5710ff24_1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g34d5710ff24_1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4d5710ff24_1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g34d5710ff24_1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4d5710ff24_1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34d5710ff24_1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4d5710ff24_1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g34d5710ff24_1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4d5710ff24_1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g34d5710ff24_1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4d5710ff24_1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g34d5710ff24_1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13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20.jpg"/><Relationship Id="rId12" Type="http://schemas.openxmlformats.org/officeDocument/2006/relationships/image" Target="../media/image2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9.png"/><Relationship Id="rId11" Type="http://schemas.openxmlformats.org/officeDocument/2006/relationships/image" Target="../media/image24.jpg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2.png"/><Relationship Id="rId9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32.png"/><Relationship Id="rId3" Type="http://schemas.openxmlformats.org/officeDocument/2006/relationships/image" Target="../media/image26.png"/><Relationship Id="rId7" Type="http://schemas.openxmlformats.org/officeDocument/2006/relationships/image" Target="../media/image1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9.png"/><Relationship Id="rId11" Type="http://schemas.openxmlformats.org/officeDocument/2006/relationships/image" Target="../media/image31.png"/><Relationship Id="rId5" Type="http://schemas.openxmlformats.org/officeDocument/2006/relationships/image" Target="../media/image28.png"/><Relationship Id="rId15" Type="http://schemas.openxmlformats.org/officeDocument/2006/relationships/image" Target="../media/image34.png"/><Relationship Id="rId10" Type="http://schemas.openxmlformats.org/officeDocument/2006/relationships/image" Target="../media/image30.png"/><Relationship Id="rId4" Type="http://schemas.openxmlformats.org/officeDocument/2006/relationships/image" Target="../media/image27.png"/><Relationship Id="rId9" Type="http://schemas.openxmlformats.org/officeDocument/2006/relationships/image" Target="../media/image6.png"/><Relationship Id="rId1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5" Type="http://schemas.openxmlformats.org/officeDocument/2006/relationships/image" Target="../media/image3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6573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7350" y="0"/>
            <a:ext cx="74866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2900" y="4794250"/>
            <a:ext cx="8451849" cy="635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150" y="455425"/>
            <a:ext cx="9144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2000" i="1">
                <a:solidFill>
                  <a:schemeClr val="accent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풀</a:t>
            </a:r>
            <a:r>
              <a:rPr lang="ko" sz="1800" i="1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면 </a:t>
            </a:r>
            <a:r>
              <a:rPr lang="ko" sz="2000" i="1">
                <a:solidFill>
                  <a:schemeClr val="accent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풀</a:t>
            </a:r>
            <a:r>
              <a:rPr lang="ko" sz="1800" i="1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리는 수학 </a:t>
            </a:r>
            <a:r>
              <a:rPr lang="ko" sz="2000" i="1">
                <a:solidFill>
                  <a:schemeClr val="accent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풀</a:t>
            </a:r>
            <a:r>
              <a:rPr lang="ko" sz="1800" i="1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코스</a:t>
            </a:r>
            <a:endParaRPr sz="1800" i="1">
              <a:solidFill>
                <a:schemeClr val="dk1"/>
              </a:solidFill>
              <a:latin typeface="NanumGothicExtraBold"/>
              <a:ea typeface="NanumGothicExtraBold"/>
              <a:cs typeface="NanumGothicExtraBold"/>
              <a:sym typeface="NanumGothicExtraBold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54" y="2146100"/>
            <a:ext cx="9144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>
                <a:solidFill>
                  <a:srgbClr val="FF0000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재능스스로</a:t>
            </a:r>
            <a:r>
              <a:rPr lang="ko" sz="1800">
                <a:solidFill>
                  <a:schemeClr val="accent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AI수학</a:t>
            </a:r>
            <a:r>
              <a:rPr lang="ko" sz="1800">
                <a:solidFill>
                  <a:schemeClr val="dk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 단체학습 제안서</a:t>
            </a:r>
            <a:endParaRPr sz="1800">
              <a:solidFill>
                <a:schemeClr val="dk1"/>
              </a:solidFill>
              <a:latin typeface="NanumGothicExtraBold"/>
              <a:ea typeface="NanumGothicExtraBold"/>
              <a:cs typeface="NanumGothicExtraBold"/>
              <a:sym typeface="NanumGothicExtraBold"/>
            </a:endParaRPr>
          </a:p>
        </p:txBody>
      </p:sp>
      <p:graphicFrame>
        <p:nvGraphicFramePr>
          <p:cNvPr id="59" name="Google Shape;59;p13"/>
          <p:cNvGraphicFramePr/>
          <p:nvPr>
            <p:extLst>
              <p:ext uri="{D42A27DB-BD31-4B8C-83A1-F6EECF244321}">
                <p14:modId xmlns:p14="http://schemas.microsoft.com/office/powerpoint/2010/main" val="1743167572"/>
              </p:ext>
            </p:extLst>
          </p:nvPr>
        </p:nvGraphicFramePr>
        <p:xfrm>
          <a:off x="691525" y="3002450"/>
          <a:ext cx="7760950" cy="1798200"/>
        </p:xfrm>
        <a:graphic>
          <a:graphicData uri="http://schemas.openxmlformats.org/drawingml/2006/table">
            <a:tbl>
              <a:tblPr>
                <a:noFill/>
                <a:tableStyleId>{CA5A5B1D-2349-49EF-BBCB-C21F5AC15432}</a:tableStyleId>
              </a:tblPr>
              <a:tblGrid>
                <a:gridCol w="1488950"/>
                <a:gridCol w="2391525"/>
                <a:gridCol w="1487700"/>
                <a:gridCol w="2392775"/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dirty="0">
                          <a:solidFill>
                            <a:schemeClr val="lt1"/>
                          </a:solidFill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업체</a:t>
                      </a:r>
                      <a:endParaRPr dirty="0">
                        <a:solidFill>
                          <a:schemeClr val="lt1"/>
                        </a:solidFill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(주)재능교육</a:t>
                      </a:r>
                      <a:endParaRPr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>
                          <a:solidFill>
                            <a:schemeClr val="lt1"/>
                          </a:solidFill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기간</a:t>
                      </a:r>
                      <a:endParaRPr>
                        <a:solidFill>
                          <a:schemeClr val="lt1"/>
                        </a:solidFill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>
                          <a:solidFill>
                            <a:schemeClr val="lt1"/>
                          </a:solidFill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관할지국</a:t>
                      </a:r>
                      <a:endParaRPr>
                        <a:solidFill>
                          <a:schemeClr val="lt1"/>
                        </a:solidFill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altLang="en-US" dirty="0" smtClean="0"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여수</a:t>
                      </a:r>
                      <a:r>
                        <a:rPr lang="ko" dirty="0" smtClean="0"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지국</a:t>
                      </a:r>
                      <a:endParaRPr dirty="0"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>
                          <a:solidFill>
                            <a:schemeClr val="lt1"/>
                          </a:solidFill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지국주소</a:t>
                      </a:r>
                      <a:endParaRPr>
                        <a:solidFill>
                          <a:schemeClr val="lt1"/>
                        </a:solidFill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>
                          <a:solidFill>
                            <a:schemeClr val="lt1"/>
                          </a:solidFill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담당자</a:t>
                      </a:r>
                      <a:endParaRPr>
                        <a:solidFill>
                          <a:schemeClr val="lt1"/>
                        </a:solidFill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altLang="en-US" dirty="0" smtClean="0"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여수</a:t>
                      </a:r>
                      <a:r>
                        <a:rPr lang="ko" dirty="0" smtClean="0"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지</a:t>
                      </a:r>
                      <a:r>
                        <a:rPr lang="ko-KR" altLang="en-US" dirty="0" smtClean="0"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구</a:t>
                      </a:r>
                      <a:r>
                        <a:rPr lang="ko" dirty="0" smtClean="0"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장</a:t>
                      </a:r>
                      <a:endParaRPr dirty="0"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>
                          <a:solidFill>
                            <a:schemeClr val="lt1"/>
                          </a:solidFill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담당교사</a:t>
                      </a:r>
                      <a:endParaRPr>
                        <a:solidFill>
                          <a:schemeClr val="lt1"/>
                        </a:solidFill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altLang="en-US" dirty="0" smtClean="0"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안진아 </a:t>
                      </a:r>
                      <a:r>
                        <a:rPr lang="ko-KR" altLang="en-US" dirty="0" err="1" smtClean="0"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지구장</a:t>
                      </a:r>
                      <a:endParaRPr dirty="0"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>
                          <a:solidFill>
                            <a:schemeClr val="lt1"/>
                          </a:solidFill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연락처</a:t>
                      </a:r>
                      <a:endParaRPr>
                        <a:solidFill>
                          <a:schemeClr val="lt1"/>
                        </a:solidFill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>
                          <a:solidFill>
                            <a:schemeClr val="lt1"/>
                          </a:solidFill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(사무실/휴대폰)</a:t>
                      </a:r>
                      <a:endParaRPr>
                        <a:solidFill>
                          <a:schemeClr val="lt1"/>
                        </a:solidFill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" dirty="0" smtClean="0"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061-653-9136</a:t>
                      </a:r>
                      <a:endParaRPr dirty="0"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dirty="0" smtClean="0"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010-</a:t>
                      </a:r>
                      <a:r>
                        <a:rPr lang="en-US" altLang="ko" dirty="0" smtClean="0"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9212-0192</a:t>
                      </a:r>
                      <a:endParaRPr dirty="0"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>
                          <a:solidFill>
                            <a:schemeClr val="lt1"/>
                          </a:solidFill>
                          <a:latin typeface="NanumGothicExtraBold"/>
                          <a:ea typeface="NanumGothicExtraBold"/>
                          <a:cs typeface="NanumGothicExtraBold"/>
                          <a:sym typeface="NanumGothicExtraBold"/>
                        </a:rPr>
                        <a:t>E-mail</a:t>
                      </a:r>
                      <a:endParaRPr>
                        <a:solidFill>
                          <a:schemeClr val="lt1"/>
                        </a:solidFill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NanumGothicExtraBold"/>
                        <a:ea typeface="NanumGothicExtraBold"/>
                        <a:cs typeface="NanumGothicExtraBold"/>
                        <a:sym typeface="NanumGothic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60" name="Google Shape;60;p13" title="재능스스로AI수학_basic_CMYK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00200" y="992201"/>
            <a:ext cx="5937229" cy="98567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3170025" y="337375"/>
            <a:ext cx="726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1000" i="1">
                <a:solidFill>
                  <a:schemeClr val="accent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Full</a:t>
            </a:r>
            <a:endParaRPr sz="800" i="1">
              <a:solidFill>
                <a:schemeClr val="dk1"/>
              </a:solidFill>
              <a:latin typeface="NanumGothicExtraBold"/>
              <a:ea typeface="NanumGothicExtraBold"/>
              <a:cs typeface="NanumGothicExtraBold"/>
              <a:sym typeface="NanumGothicExtraBold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674300" y="337375"/>
            <a:ext cx="726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1000" i="1">
                <a:solidFill>
                  <a:schemeClr val="accent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Full</a:t>
            </a:r>
            <a:endParaRPr sz="800" i="1">
              <a:solidFill>
                <a:schemeClr val="dk1"/>
              </a:solidFill>
              <a:latin typeface="NanumGothicExtraBold"/>
              <a:ea typeface="NanumGothicExtraBold"/>
              <a:cs typeface="NanumGothicExtraBold"/>
              <a:sym typeface="NanumGothicExtraBold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4903350" y="337375"/>
            <a:ext cx="726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1000" i="1">
                <a:solidFill>
                  <a:schemeClr val="accent1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Full</a:t>
            </a:r>
            <a:endParaRPr sz="800" i="1">
              <a:solidFill>
                <a:schemeClr val="dk1"/>
              </a:solidFill>
              <a:latin typeface="NanumGothicExtraBold"/>
              <a:ea typeface="NanumGothicExtraBold"/>
              <a:cs typeface="NanumGothicExtraBold"/>
              <a:sym typeface="NanumGothicExtra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6573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7350" y="0"/>
            <a:ext cx="7486650" cy="15875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4"/>
          <p:cNvSpPr txBox="1"/>
          <p:nvPr/>
        </p:nvSpPr>
        <p:spPr>
          <a:xfrm>
            <a:off x="1600282" y="1777050"/>
            <a:ext cx="31023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회사소개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1142025" y="1777050"/>
            <a:ext cx="2898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 i="0" u="none" strike="noStrike" cap="none">
                <a:solidFill>
                  <a:srgbClr val="0063BA"/>
                </a:solidFill>
              </a:rPr>
              <a:t>01</a:t>
            </a:r>
            <a:endParaRPr sz="900" b="1">
              <a:solidFill>
                <a:srgbClr val="0063BA"/>
              </a:solidFill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1600282" y="3080629"/>
            <a:ext cx="31023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제안배경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1142025" y="3080629"/>
            <a:ext cx="2898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 i="0" u="none" strike="noStrike" cap="none">
                <a:solidFill>
                  <a:srgbClr val="0063BA"/>
                </a:solidFill>
              </a:rPr>
              <a:t>03</a:t>
            </a:r>
            <a:endParaRPr sz="900" b="1">
              <a:solidFill>
                <a:srgbClr val="0063BA"/>
              </a:solidFill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1600282" y="2428839"/>
            <a:ext cx="31023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연혁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75" name="Google Shape;75;p14"/>
          <p:cNvSpPr txBox="1"/>
          <p:nvPr/>
        </p:nvSpPr>
        <p:spPr>
          <a:xfrm>
            <a:off x="1142025" y="2428839"/>
            <a:ext cx="2898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 i="0" u="none" strike="noStrike" cap="none">
                <a:solidFill>
                  <a:srgbClr val="0063BA"/>
                </a:solidFill>
              </a:rPr>
              <a:t>02</a:t>
            </a:r>
            <a:endParaRPr sz="900" b="1">
              <a:solidFill>
                <a:srgbClr val="0063BA"/>
              </a:solidFill>
            </a:endParaRPr>
          </a:p>
        </p:txBody>
      </p:sp>
      <p:sp>
        <p:nvSpPr>
          <p:cNvPr id="76" name="Google Shape;76;p14"/>
          <p:cNvSpPr txBox="1"/>
          <p:nvPr/>
        </p:nvSpPr>
        <p:spPr>
          <a:xfrm>
            <a:off x="1600282" y="3768108"/>
            <a:ext cx="31023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상품소개(</a:t>
            </a:r>
            <a:r>
              <a:rPr lang="ko" sz="1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상세안내서 별첨)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77" name="Google Shape;77;p14"/>
          <p:cNvSpPr txBox="1"/>
          <p:nvPr/>
        </p:nvSpPr>
        <p:spPr>
          <a:xfrm>
            <a:off x="1142025" y="3768108"/>
            <a:ext cx="2898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 i="0" u="none" strike="noStrike" cap="none">
                <a:solidFill>
                  <a:srgbClr val="0063BA"/>
                </a:solidFill>
              </a:rPr>
              <a:t>04</a:t>
            </a:r>
            <a:endParaRPr sz="900" b="1">
              <a:solidFill>
                <a:srgbClr val="0063BA"/>
              </a:solidFill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5412404" y="1777050"/>
            <a:ext cx="31023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운영형태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4966446" y="1777050"/>
            <a:ext cx="2898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 i="0" u="none" strike="noStrike" cap="none">
                <a:solidFill>
                  <a:srgbClr val="0063BA"/>
                </a:solidFill>
              </a:rPr>
              <a:t>0</a:t>
            </a:r>
            <a:r>
              <a:rPr lang="ko" sz="1600" b="1">
                <a:solidFill>
                  <a:srgbClr val="0063BA"/>
                </a:solidFill>
              </a:rPr>
              <a:t>5</a:t>
            </a:r>
            <a:endParaRPr sz="900" b="1">
              <a:solidFill>
                <a:srgbClr val="0063BA"/>
              </a:solidFill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5412404" y="3080629"/>
            <a:ext cx="31023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기대효과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4966446" y="3080629"/>
            <a:ext cx="2898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 i="0" u="none" strike="noStrike" cap="none">
                <a:solidFill>
                  <a:srgbClr val="0063BA"/>
                </a:solidFill>
              </a:rPr>
              <a:t>0</a:t>
            </a:r>
            <a:r>
              <a:rPr lang="ko" sz="1600" b="1">
                <a:solidFill>
                  <a:srgbClr val="0063BA"/>
                </a:solidFill>
              </a:rPr>
              <a:t>7</a:t>
            </a:r>
            <a:endParaRPr sz="900" b="1">
              <a:solidFill>
                <a:srgbClr val="0063BA"/>
              </a:solidFill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5412404" y="2428839"/>
            <a:ext cx="31023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단체학습 진행사례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4966446" y="2428839"/>
            <a:ext cx="2898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 i="0" u="none" strike="noStrike" cap="none">
                <a:solidFill>
                  <a:srgbClr val="0063BA"/>
                </a:solidFill>
              </a:rPr>
              <a:t>0</a:t>
            </a:r>
            <a:r>
              <a:rPr lang="ko" sz="1600" b="1">
                <a:solidFill>
                  <a:srgbClr val="0063BA"/>
                </a:solidFill>
              </a:rPr>
              <a:t>6</a:t>
            </a:r>
            <a:endParaRPr sz="900" b="1">
              <a:solidFill>
                <a:srgbClr val="0063BA"/>
              </a:solidFill>
            </a:endParaRPr>
          </a:p>
        </p:txBody>
      </p:sp>
      <p:sp>
        <p:nvSpPr>
          <p:cNvPr id="84" name="Google Shape;84;p14"/>
          <p:cNvSpPr txBox="1"/>
          <p:nvPr/>
        </p:nvSpPr>
        <p:spPr>
          <a:xfrm>
            <a:off x="5412404" y="3768108"/>
            <a:ext cx="31023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신청절차(단체신청서 별첨)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85" name="Google Shape;85;p14"/>
          <p:cNvSpPr txBox="1"/>
          <p:nvPr/>
        </p:nvSpPr>
        <p:spPr>
          <a:xfrm>
            <a:off x="4966446" y="3768108"/>
            <a:ext cx="2898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>
                <a:solidFill>
                  <a:srgbClr val="0063BA"/>
                </a:solidFill>
              </a:rPr>
              <a:t>08</a:t>
            </a:r>
            <a:endParaRPr sz="900" b="1">
              <a:solidFill>
                <a:srgbClr val="0063BA"/>
              </a:solidFill>
            </a:endParaRPr>
          </a:p>
        </p:txBody>
      </p:sp>
      <p:pic>
        <p:nvPicPr>
          <p:cNvPr id="86" name="Google Shape;86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867350"/>
            <a:ext cx="1657350" cy="54775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4"/>
          <p:cNvSpPr txBox="1"/>
          <p:nvPr/>
        </p:nvSpPr>
        <p:spPr>
          <a:xfrm>
            <a:off x="209475" y="337650"/>
            <a:ext cx="1238400" cy="5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목차</a:t>
            </a:r>
            <a:endParaRPr sz="700"/>
          </a:p>
        </p:txBody>
      </p:sp>
      <p:pic>
        <p:nvPicPr>
          <p:cNvPr id="88" name="Google Shape;88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2025" y="2060025"/>
            <a:ext cx="362475" cy="3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2025" y="2724150"/>
            <a:ext cx="362475" cy="3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2025" y="3388275"/>
            <a:ext cx="362475" cy="3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2025" y="4074725"/>
            <a:ext cx="362475" cy="3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66438" y="2060025"/>
            <a:ext cx="362475" cy="3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66438" y="2724150"/>
            <a:ext cx="362475" cy="3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66438" y="3388275"/>
            <a:ext cx="362475" cy="3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66438" y="4074725"/>
            <a:ext cx="362475" cy="3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6573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7350" y="0"/>
            <a:ext cx="74866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33550" y="4902200"/>
            <a:ext cx="7150098" cy="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/>
          <p:cNvPicPr preferRelativeResize="0"/>
          <p:nvPr/>
        </p:nvPicPr>
        <p:blipFill rotWithShape="1">
          <a:blip r:embed="rId6">
            <a:alphaModFix/>
          </a:blip>
          <a:srcRect l="60195"/>
          <a:stretch/>
        </p:blipFill>
        <p:spPr>
          <a:xfrm>
            <a:off x="4960500" y="543675"/>
            <a:ext cx="3767249" cy="4070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5"/>
          <p:cNvSpPr txBox="1"/>
          <p:nvPr/>
        </p:nvSpPr>
        <p:spPr>
          <a:xfrm>
            <a:off x="512000" y="1411650"/>
            <a:ext cx="6883500" cy="2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000" b="1">
                <a:solidFill>
                  <a:srgbClr val="FF0000"/>
                </a:solidFill>
              </a:rPr>
              <a:t>재능교육</a:t>
            </a:r>
            <a:r>
              <a:rPr lang="ko" sz="2000"/>
              <a:t>은 교육의 </a:t>
            </a:r>
            <a:r>
              <a:rPr lang="ko" sz="2000" b="1">
                <a:solidFill>
                  <a:srgbClr val="0000FF"/>
                </a:solidFill>
              </a:rPr>
              <a:t>미래</a:t>
            </a:r>
            <a:r>
              <a:rPr lang="ko" sz="2000"/>
              <a:t>를 봅니다</a:t>
            </a:r>
            <a:endParaRPr sz="1500"/>
          </a:p>
        </p:txBody>
      </p:sp>
      <p:sp>
        <p:nvSpPr>
          <p:cNvPr id="105" name="Google Shape;105;p15"/>
          <p:cNvSpPr txBox="1"/>
          <p:nvPr/>
        </p:nvSpPr>
        <p:spPr>
          <a:xfrm>
            <a:off x="597725" y="1842750"/>
            <a:ext cx="6883500" cy="28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/>
              <a:t>  어린이부터 성인까지</a:t>
            </a:r>
            <a:endParaRPr sz="1500"/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/>
              <a:t>‘보다 나은 교육을 통한 보다 나은 삶’ 의 변화를 위해</a:t>
            </a:r>
            <a:endParaRPr sz="1500"/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/>
              <a:t>교육 문화 사업에 전념해 온 재능교육은</a:t>
            </a:r>
            <a:endParaRPr sz="1500"/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/>
              <a:t>출판, 방송, IT, 연수, 학원, 문화, 예술, 인쇄, 유통 등</a:t>
            </a:r>
            <a:endParaRPr sz="1500"/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/>
              <a:t>다양한 영역에서 에듀테크 네트워크를 구축하여</a:t>
            </a:r>
            <a:endParaRPr sz="1500"/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/>
              <a:t>교육의 미래를 변화시키는 기업이 되겠습니다.</a:t>
            </a:r>
            <a:endParaRPr sz="1500"/>
          </a:p>
        </p:txBody>
      </p:sp>
      <p:sp>
        <p:nvSpPr>
          <p:cNvPr id="106" name="Google Shape;106;p15"/>
          <p:cNvSpPr txBox="1"/>
          <p:nvPr/>
        </p:nvSpPr>
        <p:spPr>
          <a:xfrm>
            <a:off x="209475" y="158750"/>
            <a:ext cx="1238400" cy="7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회사</a:t>
            </a:r>
            <a:endParaRPr sz="2100">
              <a:solidFill>
                <a:srgbClr val="0063B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소개</a:t>
            </a:r>
            <a:endParaRPr sz="2100">
              <a:solidFill>
                <a:srgbClr val="0063B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7" name="Google Shape;10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867350"/>
            <a:ext cx="1657350" cy="5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6573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7350" y="0"/>
            <a:ext cx="74866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57350" y="603250"/>
            <a:ext cx="7150098" cy="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57350" y="4902200"/>
            <a:ext cx="7150098" cy="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4112" y="922125"/>
            <a:ext cx="8195777" cy="4222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867350"/>
            <a:ext cx="1657350" cy="5477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6"/>
          <p:cNvSpPr txBox="1"/>
          <p:nvPr/>
        </p:nvSpPr>
        <p:spPr>
          <a:xfrm>
            <a:off x="209475" y="337650"/>
            <a:ext cx="1238400" cy="5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연혁</a:t>
            </a:r>
            <a:endParaRPr sz="7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 txBox="1"/>
          <p:nvPr/>
        </p:nvSpPr>
        <p:spPr>
          <a:xfrm>
            <a:off x="4064000" y="2120900"/>
            <a:ext cx="47625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100">
                <a:latin typeface="Calibri"/>
                <a:ea typeface="Calibri"/>
                <a:cs typeface="Calibri"/>
                <a:sym typeface="Calibri"/>
              </a:rPr>
              <a:t>기관 내 차별화된 프로그램 도입은 학부모 만족도와 재등록률에 직결되며,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100">
                <a:latin typeface="Calibri"/>
                <a:ea typeface="Calibri"/>
                <a:cs typeface="Calibri"/>
                <a:sym typeface="Calibri"/>
              </a:rPr>
              <a:t>본 콘텐츠는 기존 수업과의 차별화와 교육 성과 모두를 만족시킵니다</a:t>
            </a:r>
            <a:endParaRPr sz="700"/>
          </a:p>
        </p:txBody>
      </p:sp>
      <p:sp>
        <p:nvSpPr>
          <p:cNvPr id="124" name="Google Shape;124;p17"/>
          <p:cNvSpPr txBox="1"/>
          <p:nvPr/>
        </p:nvSpPr>
        <p:spPr>
          <a:xfrm>
            <a:off x="1574800" y="2317750"/>
            <a:ext cx="2317800" cy="2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00">
                <a:latin typeface="Calibri"/>
                <a:ea typeface="Calibri"/>
                <a:cs typeface="Calibri"/>
                <a:sym typeface="Calibri"/>
              </a:rPr>
              <a:t>센터 내 프로그램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다양화</a:t>
            </a:r>
            <a:r>
              <a:rPr lang="ko" sz="1300">
                <a:latin typeface="Calibri"/>
                <a:ea typeface="Calibri"/>
                <a:cs typeface="Calibri"/>
                <a:sym typeface="Calibri"/>
              </a:rPr>
              <a:t> 및 </a:t>
            </a:r>
            <a:r>
              <a:rPr lang="ko" sz="13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차별화</a:t>
            </a:r>
            <a:r>
              <a:rPr lang="ko" sz="1300">
                <a:latin typeface="Calibri"/>
                <a:ea typeface="Calibri"/>
                <a:cs typeface="Calibri"/>
                <a:sym typeface="Calibri"/>
              </a:rPr>
              <a:t> 필요</a:t>
            </a:r>
            <a:endParaRPr sz="800"/>
          </a:p>
        </p:txBody>
      </p:sp>
      <p:pic>
        <p:nvPicPr>
          <p:cNvPr id="125" name="Google Shape;125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6573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7350" y="0"/>
            <a:ext cx="74866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57350" y="603250"/>
            <a:ext cx="7150098" cy="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04950" y="1225550"/>
            <a:ext cx="7150098" cy="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04950" y="1987550"/>
            <a:ext cx="7150098" cy="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04950" y="2832100"/>
            <a:ext cx="7150098" cy="6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7"/>
          <p:cNvSpPr txBox="1"/>
          <p:nvPr/>
        </p:nvSpPr>
        <p:spPr>
          <a:xfrm>
            <a:off x="1638300" y="1498600"/>
            <a:ext cx="6883500" cy="2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800"/>
          </a:p>
        </p:txBody>
      </p:sp>
      <p:sp>
        <p:nvSpPr>
          <p:cNvPr id="132" name="Google Shape;132;p17"/>
          <p:cNvSpPr txBox="1"/>
          <p:nvPr/>
        </p:nvSpPr>
        <p:spPr>
          <a:xfrm>
            <a:off x="4064000" y="2965450"/>
            <a:ext cx="47625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100">
                <a:latin typeface="Calibri"/>
                <a:ea typeface="Calibri"/>
                <a:cs typeface="Calibri"/>
                <a:sym typeface="Calibri"/>
              </a:rPr>
              <a:t>AI 콘텐츠를 활용한 방문 수업은 기관의 별도 강사 확보나 준비 부담 없이 효과적인 프로그램을 운영할 수 있는 실용적인 대안이 됩니다.</a:t>
            </a:r>
            <a:endParaRPr sz="700"/>
          </a:p>
        </p:txBody>
      </p:sp>
      <p:sp>
        <p:nvSpPr>
          <p:cNvPr id="133" name="Google Shape;133;p17"/>
          <p:cNvSpPr txBox="1"/>
          <p:nvPr/>
        </p:nvSpPr>
        <p:spPr>
          <a:xfrm>
            <a:off x="1574800" y="3155950"/>
            <a:ext cx="2317800" cy="2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00">
                <a:solidFill>
                  <a:schemeClr val="accent1"/>
                </a:solidFill>
              </a:rPr>
              <a:t>AI 기술을 활용한 학습</a:t>
            </a:r>
            <a:r>
              <a:rPr lang="ko" sz="1300"/>
              <a:t> 도입으로 운영 효율 및 교육 질 향상</a:t>
            </a:r>
            <a:endParaRPr sz="800"/>
          </a:p>
        </p:txBody>
      </p:sp>
      <p:pic>
        <p:nvPicPr>
          <p:cNvPr id="134" name="Google Shape;134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04950" y="3670300"/>
            <a:ext cx="7150098" cy="6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7"/>
          <p:cNvSpPr txBox="1"/>
          <p:nvPr/>
        </p:nvSpPr>
        <p:spPr>
          <a:xfrm>
            <a:off x="4064000" y="3810000"/>
            <a:ext cx="47625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100">
                <a:latin typeface="Calibri"/>
                <a:ea typeface="Calibri"/>
                <a:cs typeface="Calibri"/>
                <a:sym typeface="Calibri"/>
              </a:rPr>
              <a:t>본 프로그램은 이미 다수의 교육기관 및 지역 센터에서 활용되어 학습 효과와 운영 편의성이 입증되었으며, ‘재능스스로’ 브랜드의 신뢰를 바탕으로 자기주도학습의 우수 사례로 자리매김하고 있습니다</a:t>
            </a:r>
            <a:endParaRPr sz="700"/>
          </a:p>
        </p:txBody>
      </p:sp>
      <p:sp>
        <p:nvSpPr>
          <p:cNvPr id="136" name="Google Shape;136;p17"/>
          <p:cNvSpPr txBox="1"/>
          <p:nvPr/>
        </p:nvSpPr>
        <p:spPr>
          <a:xfrm>
            <a:off x="1574800" y="4000500"/>
            <a:ext cx="2317800" cy="2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자기주도학습</a:t>
            </a:r>
            <a:r>
              <a:rPr lang="ko" sz="1300">
                <a:latin typeface="Calibri"/>
                <a:ea typeface="Calibri"/>
                <a:cs typeface="Calibri"/>
                <a:sym typeface="Calibri"/>
              </a:rPr>
              <a:t>을 바탕으로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3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아이 성장</a:t>
            </a:r>
            <a:r>
              <a:rPr lang="ko" sz="1300">
                <a:latin typeface="Calibri"/>
                <a:ea typeface="Calibri"/>
                <a:cs typeface="Calibri"/>
                <a:sym typeface="Calibri"/>
              </a:rPr>
              <a:t>을 기대하는 트렌드 확산</a:t>
            </a:r>
            <a:endParaRPr sz="800"/>
          </a:p>
        </p:txBody>
      </p:sp>
      <p:pic>
        <p:nvPicPr>
          <p:cNvPr id="137" name="Google Shape;137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04950" y="4521200"/>
            <a:ext cx="7150098" cy="6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7"/>
          <p:cNvSpPr txBox="1"/>
          <p:nvPr/>
        </p:nvSpPr>
        <p:spPr>
          <a:xfrm>
            <a:off x="1574775" y="1504875"/>
            <a:ext cx="2317800" cy="2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ko" sz="13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AI 교육</a:t>
            </a:r>
            <a:r>
              <a:rPr lang="ko" sz="1300">
                <a:latin typeface="Calibri"/>
                <a:ea typeface="Calibri"/>
                <a:cs typeface="Calibri"/>
                <a:sym typeface="Calibri"/>
              </a:rPr>
              <a:t> 콘텐츠에 대한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ko" sz="1300">
                <a:latin typeface="Calibri"/>
                <a:ea typeface="Calibri"/>
                <a:cs typeface="Calibri"/>
                <a:sym typeface="Calibri"/>
              </a:rPr>
              <a:t>기관 및 학부모의 관심 증가</a:t>
            </a:r>
            <a:endParaRPr sz="800"/>
          </a:p>
        </p:txBody>
      </p:sp>
      <p:sp>
        <p:nvSpPr>
          <p:cNvPr id="139" name="Google Shape;139;p17"/>
          <p:cNvSpPr txBox="1"/>
          <p:nvPr/>
        </p:nvSpPr>
        <p:spPr>
          <a:xfrm>
            <a:off x="4064000" y="1317675"/>
            <a:ext cx="47625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100">
                <a:latin typeface="Calibri"/>
                <a:ea typeface="Calibri"/>
                <a:cs typeface="Calibri"/>
                <a:sym typeface="Calibri"/>
              </a:rPr>
              <a:t>AI 기반 교육은 미래형 인재를 양성하는 핵심 도구로 자리잡고 있으며,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100">
                <a:latin typeface="Calibri"/>
                <a:ea typeface="Calibri"/>
                <a:cs typeface="Calibri"/>
                <a:sym typeface="Calibri"/>
              </a:rPr>
              <a:t>본 프로그램은 기관이 이러한 흐름에 선제적으로 대응할 수 있도록 돕습니다</a:t>
            </a:r>
            <a:endParaRPr sz="700"/>
          </a:p>
        </p:txBody>
      </p:sp>
      <p:sp>
        <p:nvSpPr>
          <p:cNvPr id="140" name="Google Shape;140;p17"/>
          <p:cNvSpPr txBox="1"/>
          <p:nvPr/>
        </p:nvSpPr>
        <p:spPr>
          <a:xfrm>
            <a:off x="209475" y="158750"/>
            <a:ext cx="1238400" cy="7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제안</a:t>
            </a:r>
            <a:endParaRPr sz="2100">
              <a:solidFill>
                <a:srgbClr val="0063B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배경</a:t>
            </a:r>
            <a:endParaRPr sz="2100">
              <a:solidFill>
                <a:srgbClr val="0063B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1" name="Google Shape;141;p1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867350"/>
            <a:ext cx="1657350" cy="5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225" y="1231900"/>
            <a:ext cx="12384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7"/>
          <p:cNvPicPr preferRelativeResize="0"/>
          <p:nvPr/>
        </p:nvPicPr>
        <p:blipFill rotWithShape="1">
          <a:blip r:embed="rId9">
            <a:alphaModFix/>
          </a:blip>
          <a:srcRect t="27288" r="89866"/>
          <a:stretch/>
        </p:blipFill>
        <p:spPr>
          <a:xfrm>
            <a:off x="1429150" y="1993900"/>
            <a:ext cx="85476" cy="2533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7"/>
          <p:cNvPicPr preferRelativeResize="0"/>
          <p:nvPr/>
        </p:nvPicPr>
        <p:blipFill rotWithShape="1">
          <a:blip r:embed="rId9">
            <a:alphaModFix/>
          </a:blip>
          <a:srcRect t="27288" r="89866"/>
          <a:stretch/>
        </p:blipFill>
        <p:spPr>
          <a:xfrm>
            <a:off x="3935575" y="1298575"/>
            <a:ext cx="18000" cy="625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7"/>
          <p:cNvPicPr preferRelativeResize="0"/>
          <p:nvPr/>
        </p:nvPicPr>
        <p:blipFill rotWithShape="1">
          <a:blip r:embed="rId9">
            <a:alphaModFix/>
          </a:blip>
          <a:srcRect t="27288" r="89866"/>
          <a:stretch/>
        </p:blipFill>
        <p:spPr>
          <a:xfrm>
            <a:off x="3935575" y="2100188"/>
            <a:ext cx="18000" cy="625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7"/>
          <p:cNvPicPr preferRelativeResize="0"/>
          <p:nvPr/>
        </p:nvPicPr>
        <p:blipFill rotWithShape="1">
          <a:blip r:embed="rId9">
            <a:alphaModFix/>
          </a:blip>
          <a:srcRect t="27288" r="89866"/>
          <a:stretch/>
        </p:blipFill>
        <p:spPr>
          <a:xfrm>
            <a:off x="3935575" y="2941563"/>
            <a:ext cx="18000" cy="625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7"/>
          <p:cNvPicPr preferRelativeResize="0"/>
          <p:nvPr/>
        </p:nvPicPr>
        <p:blipFill rotWithShape="1">
          <a:blip r:embed="rId9">
            <a:alphaModFix/>
          </a:blip>
          <a:srcRect t="27288" r="89866"/>
          <a:stretch/>
        </p:blipFill>
        <p:spPr>
          <a:xfrm>
            <a:off x="3935575" y="3786113"/>
            <a:ext cx="18000" cy="625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6573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7350" y="0"/>
            <a:ext cx="74866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2425" y="1296225"/>
            <a:ext cx="8439150" cy="104085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8"/>
          <p:cNvSpPr txBox="1"/>
          <p:nvPr/>
        </p:nvSpPr>
        <p:spPr>
          <a:xfrm>
            <a:off x="2602363" y="1532675"/>
            <a:ext cx="60657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  재능스스로 AI수학은 </a:t>
            </a:r>
            <a:r>
              <a:rPr lang="ko" sz="1500" b="1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아이만의 맞춤 학습</a:t>
            </a:r>
            <a:r>
              <a:rPr lang="ko" sz="1500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으로,</a:t>
            </a:r>
            <a:endParaRPr sz="1500">
              <a:solidFill>
                <a:srgbClr val="0063B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학습이 진행될 때마다 </a:t>
            </a:r>
            <a:r>
              <a:rPr lang="ko" sz="1500" b="1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진단 → 처방 → 학습의 순환</a:t>
            </a:r>
            <a:r>
              <a:rPr lang="ko" sz="1500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 구조를 통해</a:t>
            </a:r>
            <a:endParaRPr sz="1500">
              <a:solidFill>
                <a:srgbClr val="0063B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아이가 무엇을, </a:t>
            </a:r>
            <a:r>
              <a:rPr lang="ko" sz="1500" b="1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왜 틀렸는지 정확히 파악하고 해결</a:t>
            </a:r>
            <a:r>
              <a:rPr lang="ko" sz="1500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할 수 있도록 돕습니다.</a:t>
            </a:r>
            <a:endParaRPr sz="1500">
              <a:solidFill>
                <a:srgbClr val="0063B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6" name="Google Shape;156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2425" y="2510837"/>
            <a:ext cx="8439150" cy="1347788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8"/>
          <p:cNvSpPr txBox="1"/>
          <p:nvPr/>
        </p:nvSpPr>
        <p:spPr>
          <a:xfrm>
            <a:off x="2609549" y="2917945"/>
            <a:ext cx="60657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  일반적인 학습이 학년별 단원 중심이라면,</a:t>
            </a:r>
            <a:endParaRPr sz="1500">
              <a:solidFill>
                <a:srgbClr val="0063B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재능스스로 AI수학은 아이의 </a:t>
            </a:r>
            <a:r>
              <a:rPr lang="ko" sz="1500" b="1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현재 수준에 맞는 개별 학습이 가능</a:t>
            </a:r>
            <a:r>
              <a:rPr lang="ko" sz="1500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하여,</a:t>
            </a:r>
            <a:endParaRPr sz="1500">
              <a:solidFill>
                <a:srgbClr val="0063B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수학을 어려워하는 아이는 </a:t>
            </a:r>
            <a:r>
              <a:rPr lang="ko" sz="1500" b="1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기초 개념부터 결손을 보완</a:t>
            </a:r>
            <a:r>
              <a:rPr lang="ko" sz="1500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하고</a:t>
            </a:r>
            <a:endParaRPr sz="1500">
              <a:solidFill>
                <a:srgbClr val="0063B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수학을 잘하는 아이는 </a:t>
            </a:r>
            <a:r>
              <a:rPr lang="ko" sz="1500" b="1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꾸준한 학습으로 학습 성취도</a:t>
            </a:r>
            <a:r>
              <a:rPr lang="ko" sz="1500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를 높일 수 있습니다.</a:t>
            </a:r>
            <a:endParaRPr sz="1500">
              <a:solidFill>
                <a:srgbClr val="0063B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8" name="Google Shape;158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2425" y="4032375"/>
            <a:ext cx="8439150" cy="76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8"/>
          <p:cNvSpPr txBox="1"/>
          <p:nvPr/>
        </p:nvSpPr>
        <p:spPr>
          <a:xfrm>
            <a:off x="2602363" y="4153702"/>
            <a:ext cx="60657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  단체 수업에서도 </a:t>
            </a:r>
            <a:r>
              <a:rPr lang="ko" sz="1500" b="1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1:1 맞춤 학습이 가능</a:t>
            </a:r>
            <a:r>
              <a:rPr lang="ko" sz="1500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하며,</a:t>
            </a:r>
            <a:endParaRPr sz="1500">
              <a:solidFill>
                <a:srgbClr val="0063B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500" b="1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즉각적인 피드백을 통해 집중력과 학습 효과를 극대화</a:t>
            </a:r>
            <a:r>
              <a:rPr lang="ko" sz="1500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할 수 있습니다.</a:t>
            </a:r>
            <a:endParaRPr sz="1500">
              <a:solidFill>
                <a:srgbClr val="0063B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8"/>
          <p:cNvSpPr txBox="1"/>
          <p:nvPr/>
        </p:nvSpPr>
        <p:spPr>
          <a:xfrm>
            <a:off x="209475" y="158750"/>
            <a:ext cx="2189400" cy="7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상품소개</a:t>
            </a:r>
            <a:endParaRPr sz="2100">
              <a:solidFill>
                <a:srgbClr val="0063B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#상세안내서 별첨</a:t>
            </a:r>
            <a:endParaRPr sz="1600">
              <a:solidFill>
                <a:srgbClr val="0063B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1" name="Google Shape;161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867350"/>
            <a:ext cx="1657350" cy="5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52425" y="1296225"/>
            <a:ext cx="433900" cy="104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52425" y="2527825"/>
            <a:ext cx="433900" cy="133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52425" y="4032200"/>
            <a:ext cx="433900" cy="76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30525" y="1296225"/>
            <a:ext cx="68350" cy="104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30525" y="2527825"/>
            <a:ext cx="68350" cy="133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30525" y="4032200"/>
            <a:ext cx="68350" cy="76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6325" y="2527825"/>
            <a:ext cx="1544198" cy="1330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 descr="올라인(All-Line) 학습관리 &lt;재능AI수학&gt; 업그레이드 출시! : 네이버 블로그"/>
          <p:cNvPicPr preferRelativeResize="0"/>
          <p:nvPr/>
        </p:nvPicPr>
        <p:blipFill rotWithShape="1">
          <a:blip r:embed="rId8">
            <a:alphaModFix/>
          </a:blip>
          <a:srcRect l="21942" t="65973"/>
          <a:stretch/>
        </p:blipFill>
        <p:spPr>
          <a:xfrm>
            <a:off x="786325" y="4032375"/>
            <a:ext cx="1544200" cy="76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86325" y="1296225"/>
            <a:ext cx="1544200" cy="104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6573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7350" y="0"/>
            <a:ext cx="74866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57350" y="4839100"/>
            <a:ext cx="7150098" cy="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33725" y="1234100"/>
            <a:ext cx="558165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3075" y="1234100"/>
            <a:ext cx="2698750" cy="43815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/>
        </p:nvSpPr>
        <p:spPr>
          <a:xfrm>
            <a:off x="625475" y="1323000"/>
            <a:ext cx="24003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1" i="0" u="none" strike="noStrike" cap="none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운영</a:t>
            </a:r>
            <a:r>
              <a:rPr lang="ko" sz="1400" b="1" i="0" u="none" strike="noStrike" cap="none">
                <a:solidFill>
                  <a:srgbClr val="0063BA"/>
                </a:solidFill>
              </a:rPr>
              <a:t> </a:t>
            </a:r>
            <a:r>
              <a:rPr lang="ko" sz="1400" b="1" i="0" u="none" strike="noStrike" cap="none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주기</a:t>
            </a:r>
            <a:endParaRPr sz="700" b="1"/>
          </a:p>
        </p:txBody>
      </p:sp>
      <p:sp>
        <p:nvSpPr>
          <p:cNvPr id="181" name="Google Shape;181;p19"/>
          <p:cNvSpPr txBox="1"/>
          <p:nvPr/>
        </p:nvSpPr>
        <p:spPr>
          <a:xfrm>
            <a:off x="3476625" y="1342050"/>
            <a:ext cx="46452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주</a:t>
            </a:r>
            <a:r>
              <a:rPr lang="ko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</a:t>
            </a: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회  50-60</a:t>
            </a:r>
            <a:r>
              <a:rPr lang="ko" sz="1200">
                <a:latin typeface="Calibri"/>
                <a:ea typeface="Calibri"/>
                <a:cs typeface="Calibri"/>
                <a:sym typeface="Calibri"/>
              </a:rPr>
              <a:t>분</a:t>
            </a:r>
            <a:endParaRPr sz="700"/>
          </a:p>
        </p:txBody>
      </p:sp>
      <p:pic>
        <p:nvPicPr>
          <p:cNvPr id="182" name="Google Shape;182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33725" y="1805600"/>
            <a:ext cx="558165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3075" y="1805600"/>
            <a:ext cx="2698750" cy="43815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9"/>
          <p:cNvSpPr txBox="1"/>
          <p:nvPr/>
        </p:nvSpPr>
        <p:spPr>
          <a:xfrm>
            <a:off x="625475" y="1894500"/>
            <a:ext cx="24003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1" i="0" u="none" strike="noStrike" cap="none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운영</a:t>
            </a:r>
            <a:r>
              <a:rPr lang="ko" sz="1400" b="1" i="0" u="none" strike="noStrike" cap="none">
                <a:solidFill>
                  <a:srgbClr val="0063BA"/>
                </a:solidFill>
              </a:rPr>
              <a:t> </a:t>
            </a:r>
            <a:r>
              <a:rPr lang="ko" sz="1400" b="1" i="0" u="none" strike="noStrike" cap="none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장소</a:t>
            </a:r>
            <a:endParaRPr sz="700" b="1"/>
          </a:p>
        </p:txBody>
      </p:sp>
      <p:sp>
        <p:nvSpPr>
          <p:cNvPr id="185" name="Google Shape;185;p19"/>
          <p:cNvSpPr txBox="1"/>
          <p:nvPr/>
        </p:nvSpPr>
        <p:spPr>
          <a:xfrm>
            <a:off x="3476625" y="1913550"/>
            <a:ext cx="46452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기관</a:t>
            </a:r>
            <a:r>
              <a:rPr lang="ko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내</a:t>
            </a:r>
            <a:r>
              <a:rPr lang="ko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컴퓨터실</a:t>
            </a:r>
            <a:r>
              <a:rPr lang="ko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시청각실</a:t>
            </a:r>
            <a:r>
              <a:rPr lang="ko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강의실</a:t>
            </a:r>
            <a:endParaRPr sz="700"/>
          </a:p>
        </p:txBody>
      </p:sp>
      <p:pic>
        <p:nvPicPr>
          <p:cNvPr id="186" name="Google Shape;186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46425" y="2377100"/>
            <a:ext cx="558165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5775" y="2377100"/>
            <a:ext cx="2698750" cy="43815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9"/>
          <p:cNvSpPr txBox="1"/>
          <p:nvPr/>
        </p:nvSpPr>
        <p:spPr>
          <a:xfrm>
            <a:off x="638175" y="2459650"/>
            <a:ext cx="24003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1" i="0" u="none" strike="noStrike" cap="none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필요</a:t>
            </a:r>
            <a:r>
              <a:rPr lang="ko" sz="1400" b="1" i="0" u="none" strike="noStrike" cap="none">
                <a:solidFill>
                  <a:srgbClr val="0063BA"/>
                </a:solidFill>
              </a:rPr>
              <a:t> </a:t>
            </a:r>
            <a:r>
              <a:rPr lang="ko" sz="1400" b="1" i="0" u="none" strike="noStrike" cap="none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물품</a:t>
            </a:r>
            <a:endParaRPr sz="700" b="1"/>
          </a:p>
        </p:txBody>
      </p:sp>
      <p:sp>
        <p:nvSpPr>
          <p:cNvPr id="189" name="Google Shape;189;p19"/>
          <p:cNvSpPr txBox="1"/>
          <p:nvPr/>
        </p:nvSpPr>
        <p:spPr>
          <a:xfrm>
            <a:off x="3487764" y="2485050"/>
            <a:ext cx="46452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기관</a:t>
            </a:r>
            <a:r>
              <a:rPr lang="ko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컴퓨터</a:t>
            </a:r>
            <a:r>
              <a:rPr lang="ko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또는</a:t>
            </a:r>
            <a:r>
              <a:rPr lang="ko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개인</a:t>
            </a:r>
            <a:r>
              <a:rPr lang="ko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태블릿</a:t>
            </a:r>
            <a:endParaRPr sz="700"/>
          </a:p>
        </p:txBody>
      </p:sp>
      <p:pic>
        <p:nvPicPr>
          <p:cNvPr id="190" name="Google Shape;190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46425" y="2948600"/>
            <a:ext cx="558165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5775" y="2948600"/>
            <a:ext cx="2698750" cy="43815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9"/>
          <p:cNvSpPr txBox="1"/>
          <p:nvPr/>
        </p:nvSpPr>
        <p:spPr>
          <a:xfrm>
            <a:off x="638175" y="3031150"/>
            <a:ext cx="24003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1" i="0" u="none" strike="noStrike" cap="none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운영</a:t>
            </a:r>
            <a:r>
              <a:rPr lang="ko" sz="1400" b="1" i="0" u="none" strike="noStrike" cap="none">
                <a:solidFill>
                  <a:srgbClr val="0063BA"/>
                </a:solidFill>
              </a:rPr>
              <a:t> </a:t>
            </a:r>
            <a:r>
              <a:rPr lang="ko" sz="1400" b="1" i="0" u="none" strike="noStrike" cap="none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방식</a:t>
            </a:r>
            <a:endParaRPr sz="700" b="1"/>
          </a:p>
        </p:txBody>
      </p:sp>
      <p:sp>
        <p:nvSpPr>
          <p:cNvPr id="193" name="Google Shape;193;p19"/>
          <p:cNvSpPr txBox="1"/>
          <p:nvPr/>
        </p:nvSpPr>
        <p:spPr>
          <a:xfrm>
            <a:off x="3487764" y="3056550"/>
            <a:ext cx="46452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재능교사</a:t>
            </a:r>
            <a:r>
              <a:rPr lang="ko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200"/>
              <a:t>기관 </a:t>
            </a:r>
            <a:r>
              <a:rPr lang="ko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방문</a:t>
            </a:r>
            <a:r>
              <a:rPr lang="ko" sz="1200"/>
              <a:t> 수업</a:t>
            </a:r>
            <a:endParaRPr sz="700"/>
          </a:p>
        </p:txBody>
      </p:sp>
      <p:pic>
        <p:nvPicPr>
          <p:cNvPr id="194" name="Google Shape;194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46425" y="3520100"/>
            <a:ext cx="558165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5775" y="3520100"/>
            <a:ext cx="2698750" cy="43815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9"/>
          <p:cNvSpPr txBox="1"/>
          <p:nvPr/>
        </p:nvSpPr>
        <p:spPr>
          <a:xfrm>
            <a:off x="638175" y="3602650"/>
            <a:ext cx="24003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400" b="1" i="0" u="none" strike="noStrike" cap="none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수업</a:t>
            </a:r>
            <a:r>
              <a:rPr lang="ko" sz="1400" b="1" i="0" u="none" strike="noStrike" cap="none">
                <a:solidFill>
                  <a:srgbClr val="0063BA"/>
                </a:solidFill>
              </a:rPr>
              <a:t> </a:t>
            </a:r>
            <a:r>
              <a:rPr lang="ko" sz="1400" b="1" i="0" u="none" strike="noStrike" cap="none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구성</a:t>
            </a:r>
            <a:endParaRPr sz="700" b="1"/>
          </a:p>
        </p:txBody>
      </p:sp>
      <p:sp>
        <p:nvSpPr>
          <p:cNvPr id="197" name="Google Shape;197;p19"/>
          <p:cNvSpPr txBox="1"/>
          <p:nvPr/>
        </p:nvSpPr>
        <p:spPr>
          <a:xfrm>
            <a:off x="3487764" y="3628050"/>
            <a:ext cx="46452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latin typeface="Calibri"/>
                <a:ea typeface="Calibri"/>
                <a:cs typeface="Calibri"/>
                <a:sym typeface="Calibri"/>
              </a:rPr>
              <a:t>도입(인사) - 오늘의 학습 확인 - 문제풀이 - 매스매치(연산게임) - 마무리</a:t>
            </a:r>
            <a:endParaRPr sz="700"/>
          </a:p>
        </p:txBody>
      </p:sp>
      <p:pic>
        <p:nvPicPr>
          <p:cNvPr id="198" name="Google Shape;198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40075" y="4087600"/>
            <a:ext cx="5581650" cy="75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9425" y="4087600"/>
            <a:ext cx="2698750" cy="75785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9"/>
          <p:cNvSpPr txBox="1"/>
          <p:nvPr/>
        </p:nvSpPr>
        <p:spPr>
          <a:xfrm>
            <a:off x="631825" y="4230383"/>
            <a:ext cx="24003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b="1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추가 사항</a:t>
            </a:r>
            <a:endParaRPr sz="700" b="1"/>
          </a:p>
        </p:txBody>
      </p:sp>
      <p:sp>
        <p:nvSpPr>
          <p:cNvPr id="201" name="Google Shape;201;p19"/>
          <p:cNvSpPr txBox="1"/>
          <p:nvPr/>
        </p:nvSpPr>
        <p:spPr>
          <a:xfrm>
            <a:off x="3476625" y="4093875"/>
            <a:ext cx="4645200" cy="7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latin typeface="Calibri"/>
                <a:ea typeface="Calibri"/>
                <a:cs typeface="Calibri"/>
                <a:sym typeface="Calibri"/>
              </a:rPr>
              <a:t>기관 학습 종료 후에도 가정 학습 연계 가능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latin typeface="Calibri"/>
                <a:ea typeface="Calibri"/>
                <a:cs typeface="Calibri"/>
                <a:sym typeface="Calibri"/>
              </a:rPr>
              <a:t>학부모 참여 수업 구성 가능 (요청 시 협의)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latin typeface="Calibri"/>
                <a:ea typeface="Calibri"/>
                <a:cs typeface="Calibri"/>
                <a:sym typeface="Calibri"/>
              </a:rPr>
              <a:t>빔프로젝터, 태블릿 등 디지털 환경 연동 수업 진행 가능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9"/>
          <p:cNvSpPr txBox="1"/>
          <p:nvPr/>
        </p:nvSpPr>
        <p:spPr>
          <a:xfrm>
            <a:off x="209475" y="158750"/>
            <a:ext cx="1238400" cy="7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단체학습</a:t>
            </a:r>
            <a:endParaRPr sz="2100">
              <a:solidFill>
                <a:srgbClr val="0063B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운영형태</a:t>
            </a:r>
            <a:endParaRPr sz="2100">
              <a:solidFill>
                <a:srgbClr val="0063B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3" name="Google Shape;203;p1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867350"/>
            <a:ext cx="1657350" cy="5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3075" y="1234100"/>
            <a:ext cx="219175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3075" y="1805600"/>
            <a:ext cx="219175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3075" y="2377100"/>
            <a:ext cx="219175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3075" y="2948600"/>
            <a:ext cx="219175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3075" y="3518100"/>
            <a:ext cx="219175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3075" y="4091600"/>
            <a:ext cx="219175" cy="75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141616" y="1234100"/>
            <a:ext cx="4290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141616" y="1805600"/>
            <a:ext cx="4290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141616" y="2377100"/>
            <a:ext cx="4290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141616" y="2948600"/>
            <a:ext cx="4290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141616" y="3518100"/>
            <a:ext cx="4290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141616" y="4091600"/>
            <a:ext cx="42900" cy="75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6573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7350" y="0"/>
            <a:ext cx="74866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57350" y="4902200"/>
            <a:ext cx="7150098" cy="635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0"/>
          <p:cNvSpPr txBox="1"/>
          <p:nvPr/>
        </p:nvSpPr>
        <p:spPr>
          <a:xfrm>
            <a:off x="1820125" y="273363"/>
            <a:ext cx="4356000" cy="2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>
                <a:latin typeface="Calibri"/>
                <a:ea typeface="Calibri"/>
                <a:cs typeface="Calibri"/>
                <a:sym typeface="Calibri"/>
              </a:rPr>
              <a:t>경상북도 2025 함께키워요! K보듬 6000 사업 선정</a:t>
            </a:r>
            <a:endParaRPr sz="800" b="1"/>
          </a:p>
        </p:txBody>
      </p:sp>
      <p:pic>
        <p:nvPicPr>
          <p:cNvPr id="224" name="Google Shape;224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12950" y="2006600"/>
            <a:ext cx="2438400" cy="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13450" y="2006600"/>
            <a:ext cx="2438400" cy="63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6" name="Google Shape;226;p20"/>
          <p:cNvGraphicFramePr/>
          <p:nvPr/>
        </p:nvGraphicFramePr>
        <p:xfrm>
          <a:off x="1881875" y="584775"/>
          <a:ext cx="7037600" cy="1249590"/>
        </p:xfrm>
        <a:graphic>
          <a:graphicData uri="http://schemas.openxmlformats.org/drawingml/2006/table">
            <a:tbl>
              <a:tblPr>
                <a:noFill/>
                <a:tableStyleId>{CA5A5B1D-2349-49EF-BBCB-C21F5AC15432}</a:tableStyleId>
              </a:tblPr>
              <a:tblGrid>
                <a:gridCol w="1030950"/>
                <a:gridCol w="2487850"/>
                <a:gridCol w="874000"/>
                <a:gridCol w="2644800"/>
              </a:tblGrid>
              <a:tr h="304775">
                <a:tc gridSpan="4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/>
                        <a:t>김천 황산마들 돌봄터 (틈새 돌봄 교육)</a:t>
                      </a:r>
                      <a:endParaRPr sz="13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</a:tr>
              <a:tr h="269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b="1"/>
                        <a:t>대상</a:t>
                      </a:r>
                      <a:endParaRPr sz="1100" b="1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/>
                        <a:t>초등 저학년(10명)</a:t>
                      </a:r>
                      <a:endParaRPr sz="11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b="1"/>
                        <a:t>기간</a:t>
                      </a:r>
                      <a:endParaRPr sz="1100" b="1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/>
                        <a:t>25년2월~26년1월까지</a:t>
                      </a:r>
                      <a:endParaRPr sz="11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69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b="1"/>
                        <a:t>학습프로그램</a:t>
                      </a:r>
                      <a:endParaRPr sz="1100" b="1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/>
                        <a:t>AI수학+코코블(코딩)+재능스스로수학</a:t>
                      </a:r>
                      <a:endParaRPr sz="11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b="1"/>
                        <a:t>일시</a:t>
                      </a:r>
                      <a:endParaRPr sz="1100" b="1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/>
                        <a:t>매주 수요일 15:00~17:00</a:t>
                      </a:r>
                      <a:endParaRPr sz="11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grpSp>
        <p:nvGrpSpPr>
          <p:cNvPr id="227" name="Google Shape;227;p20"/>
          <p:cNvGrpSpPr/>
          <p:nvPr/>
        </p:nvGrpSpPr>
        <p:grpSpPr>
          <a:xfrm>
            <a:off x="263850" y="1722548"/>
            <a:ext cx="8565950" cy="3344740"/>
            <a:chOff x="340050" y="1798748"/>
            <a:chExt cx="8565950" cy="3344740"/>
          </a:xfrm>
        </p:grpSpPr>
        <p:pic>
          <p:nvPicPr>
            <p:cNvPr id="228" name="Google Shape;228;p20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40050" y="1798748"/>
              <a:ext cx="2769299" cy="16024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9" name="Google Shape;229;p20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3242325" y="1804025"/>
              <a:ext cx="2761425" cy="1602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0" name="Google Shape;230;p20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136726" y="1804050"/>
              <a:ext cx="2769269" cy="1602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1" name="Google Shape;231;p20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340050" y="3541082"/>
              <a:ext cx="2769294" cy="16024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2" name="Google Shape;232;p20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3242325" y="3541025"/>
              <a:ext cx="2761426" cy="1602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3" name="Google Shape;233;p20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6144575" y="3541075"/>
              <a:ext cx="2761425" cy="16024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4" name="Google Shape;234;p20"/>
          <p:cNvSpPr txBox="1"/>
          <p:nvPr/>
        </p:nvSpPr>
        <p:spPr>
          <a:xfrm>
            <a:off x="209475" y="158750"/>
            <a:ext cx="1238400" cy="7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단체</a:t>
            </a:r>
            <a:endParaRPr sz="2100">
              <a:solidFill>
                <a:srgbClr val="0063B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학습사례</a:t>
            </a:r>
            <a:endParaRPr sz="2100">
              <a:solidFill>
                <a:srgbClr val="0063B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5" name="Google Shape;235;p2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867350"/>
            <a:ext cx="1657350" cy="5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1"/>
          <p:cNvSpPr/>
          <p:nvPr/>
        </p:nvSpPr>
        <p:spPr>
          <a:xfrm>
            <a:off x="3189238" y="1473275"/>
            <a:ext cx="2724000" cy="2724000"/>
          </a:xfrm>
          <a:prstGeom prst="donut">
            <a:avLst>
              <a:gd name="adj" fmla="val 5786"/>
            </a:avLst>
          </a:prstGeom>
          <a:solidFill>
            <a:srgbClr val="EAD1DC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1" name="Google Shape;241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16613" y="3185975"/>
            <a:ext cx="4099201" cy="155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8188" y="3183025"/>
            <a:ext cx="4099175" cy="159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8337" y="3185975"/>
            <a:ext cx="4099175" cy="53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16600" y="3185975"/>
            <a:ext cx="4099175" cy="53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6573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57350" y="0"/>
            <a:ext cx="74866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657350" y="4902200"/>
            <a:ext cx="7150098" cy="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501775" y="1188288"/>
            <a:ext cx="4099175" cy="159385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1"/>
          <p:cNvSpPr txBox="1"/>
          <p:nvPr/>
        </p:nvSpPr>
        <p:spPr>
          <a:xfrm>
            <a:off x="2501650" y="1847800"/>
            <a:ext cx="4099200" cy="7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/>
              <a:t>자기주도적인 학습 습관 형성 및 학습 동기 강화</a:t>
            </a:r>
            <a:endParaRPr sz="1200"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/>
              <a:t>수준별 맞춤 콘텐츠로 수학에 대한 자신감 및 성취감 향상</a:t>
            </a:r>
            <a:endParaRPr sz="1200"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/>
              <a:t>AI 기반 학습으로 실시간 피드백 및 오개념 즉시 보완 가능</a:t>
            </a:r>
            <a:endParaRPr sz="1200"/>
          </a:p>
        </p:txBody>
      </p:sp>
      <p:sp>
        <p:nvSpPr>
          <p:cNvPr id="250" name="Google Shape;250;p21"/>
          <p:cNvSpPr txBox="1"/>
          <p:nvPr/>
        </p:nvSpPr>
        <p:spPr>
          <a:xfrm>
            <a:off x="4716613" y="3316200"/>
            <a:ext cx="40992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 i="0" u="none" strike="noStrike" cap="none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기관</a:t>
            </a:r>
            <a:r>
              <a:rPr lang="ko" sz="1600" b="1" i="0" u="none" strike="noStrike" cap="none">
                <a:solidFill>
                  <a:srgbClr val="0063BA"/>
                </a:solidFill>
              </a:rPr>
              <a:t> </a:t>
            </a:r>
            <a:r>
              <a:rPr lang="ko" sz="1600" b="1" i="0" u="none" strike="noStrike" cap="none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측면</a:t>
            </a:r>
            <a:endParaRPr sz="700" b="1"/>
          </a:p>
        </p:txBody>
      </p:sp>
      <p:sp>
        <p:nvSpPr>
          <p:cNvPr id="251" name="Google Shape;251;p21"/>
          <p:cNvSpPr txBox="1"/>
          <p:nvPr/>
        </p:nvSpPr>
        <p:spPr>
          <a:xfrm>
            <a:off x="4716613" y="3908650"/>
            <a:ext cx="4099200" cy="7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/>
              <a:t>차별화된 AI 프로그램 도입으로 기관 경쟁력 강화</a:t>
            </a:r>
            <a:endParaRPr sz="1200"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/>
              <a:t>학부모 대상 홍보 효과 및 만족도 상승 → 재등록률 제고</a:t>
            </a:r>
            <a:endParaRPr sz="1200"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/>
              <a:t>전문 강사 파견형 수업으로 운영 편의성 확보</a:t>
            </a:r>
            <a:endParaRPr sz="1200"/>
          </a:p>
        </p:txBody>
      </p:sp>
      <p:sp>
        <p:nvSpPr>
          <p:cNvPr id="252" name="Google Shape;252;p21"/>
          <p:cNvSpPr txBox="1"/>
          <p:nvPr/>
        </p:nvSpPr>
        <p:spPr>
          <a:xfrm>
            <a:off x="328263" y="3316200"/>
            <a:ext cx="40992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교육적</a:t>
            </a:r>
            <a:r>
              <a:rPr lang="ko" sz="1600" b="1" i="0" u="none" strike="noStrike" cap="none">
                <a:solidFill>
                  <a:srgbClr val="000000"/>
                </a:solidFill>
              </a:rPr>
              <a:t> </a:t>
            </a:r>
            <a:r>
              <a:rPr lang="ko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측면</a:t>
            </a:r>
            <a:endParaRPr sz="700" b="1"/>
          </a:p>
        </p:txBody>
      </p:sp>
      <p:sp>
        <p:nvSpPr>
          <p:cNvPr id="253" name="Google Shape;253;p21"/>
          <p:cNvSpPr txBox="1"/>
          <p:nvPr/>
        </p:nvSpPr>
        <p:spPr>
          <a:xfrm>
            <a:off x="328313" y="3951375"/>
            <a:ext cx="4099200" cy="7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/>
              <a:t>진단–처방–학습의 구조를 통한 정교한 학습 설계</a:t>
            </a:r>
            <a:endParaRPr sz="1200"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/>
              <a:t>기초가 부족한 학생은 결손 보완, 우수 학생은 선행 가능</a:t>
            </a:r>
            <a:endParaRPr sz="1200"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/>
              <a:t>단체 수업 중에도 1:1 맞춤 학습 실현 가능</a:t>
            </a:r>
            <a:endParaRPr sz="1200"/>
          </a:p>
        </p:txBody>
      </p:sp>
      <p:pic>
        <p:nvPicPr>
          <p:cNvPr id="254" name="Google Shape;254;p2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501650" y="1184525"/>
            <a:ext cx="4099175" cy="53975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1"/>
          <p:cNvSpPr txBox="1"/>
          <p:nvPr/>
        </p:nvSpPr>
        <p:spPr>
          <a:xfrm>
            <a:off x="2501775" y="1317650"/>
            <a:ext cx="40992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1600" b="1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학습자</a:t>
            </a:r>
            <a:endParaRPr sz="700" b="1">
              <a:solidFill>
                <a:srgbClr val="783F04"/>
              </a:solidFill>
            </a:endParaRPr>
          </a:p>
        </p:txBody>
      </p:sp>
      <p:sp>
        <p:nvSpPr>
          <p:cNvPr id="256" name="Google Shape;256;p21"/>
          <p:cNvSpPr txBox="1"/>
          <p:nvPr/>
        </p:nvSpPr>
        <p:spPr>
          <a:xfrm>
            <a:off x="209475" y="158750"/>
            <a:ext cx="1238400" cy="7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기대</a:t>
            </a:r>
            <a:endParaRPr sz="2100">
              <a:solidFill>
                <a:srgbClr val="0063B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효과</a:t>
            </a:r>
            <a:endParaRPr sz="2100">
              <a:solidFill>
                <a:srgbClr val="0063B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7" name="Google Shape;257;p2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867350"/>
            <a:ext cx="1657350" cy="5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501775" y="1188300"/>
            <a:ext cx="219175" cy="53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28325" y="3187863"/>
            <a:ext cx="219175" cy="53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4716625" y="3187863"/>
            <a:ext cx="219175" cy="53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6573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7350" y="0"/>
            <a:ext cx="7486650" cy="15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57350" y="1222375"/>
            <a:ext cx="7150100" cy="111125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2"/>
          <p:cNvSpPr txBox="1"/>
          <p:nvPr/>
        </p:nvSpPr>
        <p:spPr>
          <a:xfrm>
            <a:off x="1956400" y="1216150"/>
            <a:ext cx="6552000" cy="1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marR="0" lvl="0" indent="-32385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ko" sz="1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제안서</a:t>
            </a:r>
            <a:r>
              <a:rPr lang="ko"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확인</a:t>
            </a:r>
            <a:r>
              <a:rPr lang="ko"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및</a:t>
            </a:r>
            <a:r>
              <a:rPr lang="ko"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협의</a:t>
            </a:r>
            <a:endParaRPr sz="1100"/>
          </a:p>
          <a:p>
            <a:pPr marL="457200" marR="0" lvl="0" indent="-32385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ko" sz="1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체험</a:t>
            </a:r>
            <a:r>
              <a:rPr lang="ko"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또는</a:t>
            </a:r>
            <a:r>
              <a:rPr lang="ko"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시범</a:t>
            </a:r>
            <a:r>
              <a:rPr lang="ko"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수업</a:t>
            </a:r>
            <a:r>
              <a:rPr lang="ko"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진행</a:t>
            </a:r>
            <a:endParaRPr sz="1100"/>
          </a:p>
          <a:p>
            <a:pPr marL="457200" marR="0" lvl="0" indent="-32385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ko" sz="1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신청서</a:t>
            </a:r>
            <a:r>
              <a:rPr lang="ko"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취합</a:t>
            </a:r>
            <a:endParaRPr sz="1100"/>
          </a:p>
        </p:txBody>
      </p:sp>
      <p:pic>
        <p:nvPicPr>
          <p:cNvPr id="269" name="Google Shape;269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57350" y="2555875"/>
            <a:ext cx="7150100" cy="111125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22"/>
          <p:cNvSpPr txBox="1"/>
          <p:nvPr/>
        </p:nvSpPr>
        <p:spPr>
          <a:xfrm>
            <a:off x="1956400" y="2571750"/>
            <a:ext cx="6552000" cy="10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marR="0" lvl="0" indent="-32385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ko" sz="1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학부모</a:t>
            </a:r>
            <a:r>
              <a:rPr lang="ko"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안내 </a:t>
            </a:r>
            <a:r>
              <a:rPr lang="ko" sz="1500">
                <a:latin typeface="Calibri"/>
                <a:ea typeface="Calibri"/>
                <a:cs typeface="Calibri"/>
                <a:sym typeface="Calibri"/>
              </a:rPr>
              <a:t>및 상담</a:t>
            </a:r>
            <a:endParaRPr sz="1100"/>
          </a:p>
          <a:p>
            <a:pPr marL="457200" marR="0" lvl="0" indent="-32385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ko" sz="1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일정</a:t>
            </a:r>
            <a:r>
              <a:rPr lang="ko"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" sz="1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협의</a:t>
            </a:r>
            <a:endParaRPr sz="1100"/>
          </a:p>
          <a:p>
            <a:pPr marL="457200" marR="0" lvl="0" indent="-32385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ko" sz="1500">
                <a:latin typeface="Calibri"/>
                <a:ea typeface="Calibri"/>
                <a:cs typeface="Calibri"/>
                <a:sym typeface="Calibri"/>
              </a:rPr>
              <a:t>실제 운영 준비(교사 배정, 콘텐츠 세팅, 학습 환경 구축)</a:t>
            </a:r>
            <a:endParaRPr sz="1100"/>
          </a:p>
        </p:txBody>
      </p:sp>
      <p:pic>
        <p:nvPicPr>
          <p:cNvPr id="271" name="Google Shape;271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57350" y="3895725"/>
            <a:ext cx="7150100" cy="1114672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2"/>
          <p:cNvSpPr txBox="1"/>
          <p:nvPr/>
        </p:nvSpPr>
        <p:spPr>
          <a:xfrm>
            <a:off x="1956400" y="3895725"/>
            <a:ext cx="6552000" cy="1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marR="0" lvl="0" indent="-32385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ko" sz="1500">
                <a:latin typeface="Calibri"/>
                <a:ea typeface="Calibri"/>
                <a:cs typeface="Calibri"/>
                <a:sym typeface="Calibri"/>
              </a:rPr>
              <a:t>매회 기관과 학습 진행 사항 확인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23850" algn="l" rtl="0">
              <a:lnSpc>
                <a:spcPct val="116199"/>
              </a:lnSpc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ko" sz="1500">
                <a:latin typeface="Calibri"/>
                <a:ea typeface="Calibri"/>
                <a:cs typeface="Calibri"/>
                <a:sym typeface="Calibri"/>
              </a:rPr>
              <a:t>학부모 상담 지원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2"/>
          <p:cNvSpPr txBox="1"/>
          <p:nvPr/>
        </p:nvSpPr>
        <p:spPr>
          <a:xfrm>
            <a:off x="209475" y="158750"/>
            <a:ext cx="1238400" cy="7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신청</a:t>
            </a:r>
            <a:endParaRPr sz="2100">
              <a:solidFill>
                <a:srgbClr val="0063B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>
                <a:solidFill>
                  <a:srgbClr val="0063BA"/>
                </a:solidFill>
                <a:latin typeface="Calibri"/>
                <a:ea typeface="Calibri"/>
                <a:cs typeface="Calibri"/>
                <a:sym typeface="Calibri"/>
              </a:rPr>
              <a:t>절차</a:t>
            </a:r>
            <a:endParaRPr sz="2100">
              <a:solidFill>
                <a:srgbClr val="0063B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4" name="Google Shape;274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867350"/>
            <a:ext cx="1657350" cy="5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0649" y="1216025"/>
            <a:ext cx="1238400" cy="111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0649" y="2559050"/>
            <a:ext cx="1238400" cy="111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0649" y="3895725"/>
            <a:ext cx="1238400" cy="111125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2"/>
          <p:cNvSpPr txBox="1"/>
          <p:nvPr/>
        </p:nvSpPr>
        <p:spPr>
          <a:xfrm>
            <a:off x="470650" y="1423700"/>
            <a:ext cx="1238400" cy="7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초기</a:t>
            </a:r>
            <a:endParaRPr sz="2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논의</a:t>
            </a:r>
            <a:endParaRPr sz="2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22"/>
          <p:cNvSpPr txBox="1"/>
          <p:nvPr/>
        </p:nvSpPr>
        <p:spPr>
          <a:xfrm>
            <a:off x="470650" y="2760375"/>
            <a:ext cx="1238400" cy="7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세부</a:t>
            </a:r>
            <a:endParaRPr sz="2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사항</a:t>
            </a:r>
            <a:endParaRPr sz="2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조율</a:t>
            </a:r>
            <a:endParaRPr sz="2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22"/>
          <p:cNvSpPr txBox="1"/>
          <p:nvPr/>
        </p:nvSpPr>
        <p:spPr>
          <a:xfrm>
            <a:off x="470650" y="4097050"/>
            <a:ext cx="1238400" cy="7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학습</a:t>
            </a:r>
            <a:endParaRPr sz="2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21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시작</a:t>
            </a:r>
            <a:endParaRPr sz="2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599</Words>
  <Application>Microsoft Office PowerPoint</Application>
  <PresentationFormat>화면 슬라이드 쇼(16:9)</PresentationFormat>
  <Paragraphs>132</Paragraphs>
  <Slides>10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5" baseType="lpstr">
      <vt:lpstr>굴림</vt:lpstr>
      <vt:lpstr>Arial</vt:lpstr>
      <vt:lpstr>NanumGothicExtraBold</vt:lpstr>
      <vt:lpstr>Calibri</vt:lpstr>
      <vt:lpstr>Simple Light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테스트2</dc:creator>
  <cp:lastModifiedBy>테스트2</cp:lastModifiedBy>
  <cp:revision>1</cp:revision>
  <dcterms:modified xsi:type="dcterms:W3CDTF">2025-04-22T00:48:17Z</dcterms:modified>
</cp:coreProperties>
</file>